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87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4"/>
      <p:bold r:id="rId15"/>
      <p:italic r:id="rId16"/>
      <p:boldItalic r:id="rId17"/>
    </p:embeddedFont>
    <p:embeddedFont>
      <p:font typeface="Helvetica Neue Light" panose="02000403000000020004" pitchFamily="2" charset="0"/>
      <p:regular r:id="rId18"/>
      <p:bold r:id="rId19"/>
      <p:italic r:id="rId20"/>
      <p:boldItalic r:id="rId21"/>
    </p:embeddedFont>
    <p:embeddedFont>
      <p:font typeface="Proxima Nova" panose="02000506030000020004" pitchFamily="2" charset="0"/>
      <p:regular r:id="rId22"/>
      <p:bold r:id="rId23"/>
      <p:italic r:id="rId24"/>
      <p:boldItalic r:id="rId25"/>
    </p:embeddedFont>
    <p:embeddedFont>
      <p:font typeface="Proxima Nova Extrabold" panose="02000506030000020004" pitchFamily="2" charset="0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Xkl9zCXmSRXSIeW8amYc8nnyF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D84662-B0C8-4A0D-8802-0F346E62E719}">
  <a:tblStyle styleId="{FCD84662-B0C8-4A0D-8802-0F346E62E7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f2212a846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f2212a846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585788"/>
            <a:ext cx="52149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5911" y="586509"/>
            <a:ext cx="5529900" cy="293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4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1ff37fef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5911" y="586509"/>
            <a:ext cx="5529900" cy="293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31ff37fefec_1_0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41719d4e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585788"/>
            <a:ext cx="52149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341719d4e67_0_0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585788"/>
            <a:ext cx="52149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7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5911" y="586509"/>
            <a:ext cx="5529900" cy="293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9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0" y="0"/>
            <a:ext cx="9144000" cy="841800"/>
          </a:xfrm>
          <a:prstGeom prst="rect">
            <a:avLst/>
          </a:prstGeom>
          <a:solidFill>
            <a:srgbClr val="241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989" y="180001"/>
            <a:ext cx="897138" cy="54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604000" y="555000"/>
            <a:ext cx="30000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OFFICIAL - SENSITIVE - FOR HMG USE ONLY</a:t>
            </a:r>
            <a:endParaRPr sz="14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8"/>
          <p:cNvPicPr preferRelativeResize="0"/>
          <p:nvPr/>
        </p:nvPicPr>
        <p:blipFill rotWithShape="1">
          <a:blip r:embed="rId2">
            <a:alphaModFix/>
          </a:blip>
          <a:srcRect l="16450" t="9961" b="9961"/>
          <a:stretch/>
        </p:blipFill>
        <p:spPr>
          <a:xfrm flipH="1">
            <a:off x="2" y="-22792"/>
            <a:ext cx="9583560" cy="516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01" y="400501"/>
            <a:ext cx="1184070" cy="7127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hree">
  <p:cSld name="TITLE_3_1">
    <p:bg>
      <p:bgPr>
        <a:solidFill>
          <a:srgbClr val="0A5394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750" y="119125"/>
            <a:ext cx="666497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9"/>
          <p:cNvSpPr txBox="1"/>
          <p:nvPr/>
        </p:nvSpPr>
        <p:spPr>
          <a:xfrm>
            <a:off x="902700" y="4624350"/>
            <a:ext cx="7338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Government Communication Service</a:t>
            </a:r>
            <a:endParaRPr sz="14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bg>
      <p:bgPr>
        <a:solidFill>
          <a:srgbClr val="0A5394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4" name="Google Shape;7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750" y="119125"/>
            <a:ext cx="666497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0"/>
          <p:cNvSpPr txBox="1"/>
          <p:nvPr/>
        </p:nvSpPr>
        <p:spPr>
          <a:xfrm>
            <a:off x="902700" y="4624350"/>
            <a:ext cx="7338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Government Communication Service</a:t>
            </a:r>
            <a:endParaRPr sz="14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one" type="title">
  <p:cSld name="TITLE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8" name="Google Shape;78;p31"/>
          <p:cNvPicPr preferRelativeResize="0"/>
          <p:nvPr/>
        </p:nvPicPr>
        <p:blipFill rotWithShape="1">
          <a:blip r:embed="rId2">
            <a:alphaModFix/>
          </a:blip>
          <a:srcRect t="9961" b="9960"/>
          <a:stretch/>
        </p:blipFill>
        <p:spPr>
          <a:xfrm>
            <a:off x="0" y="-33500"/>
            <a:ext cx="9144003" cy="51769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1"/>
          <p:cNvSpPr/>
          <p:nvPr/>
        </p:nvSpPr>
        <p:spPr>
          <a:xfrm>
            <a:off x="0" y="3777000"/>
            <a:ext cx="9144000" cy="13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525" y="390400"/>
            <a:ext cx="1106624" cy="6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wo">
  <p:cSld name="TITLE_3">
    <p:bg>
      <p:bgPr>
        <a:solidFill>
          <a:srgbClr val="0A5394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750" y="119125"/>
            <a:ext cx="666497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2"/>
          <p:cNvSpPr txBox="1"/>
          <p:nvPr/>
        </p:nvSpPr>
        <p:spPr>
          <a:xfrm>
            <a:off x="902700" y="4624350"/>
            <a:ext cx="7338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Government Communication Service</a:t>
            </a:r>
            <a:endParaRPr sz="14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34"/>
          <p:cNvSpPr txBox="1"/>
          <p:nvPr/>
        </p:nvSpPr>
        <p:spPr>
          <a:xfrm>
            <a:off x="902700" y="4624350"/>
            <a:ext cx="7338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Government Communication Service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1" name="Google Shape;9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750" y="119125"/>
            <a:ext cx="666500" cy="52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750" y="119125"/>
            <a:ext cx="666500" cy="5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5"/>
          <p:cNvSpPr txBox="1"/>
          <p:nvPr/>
        </p:nvSpPr>
        <p:spPr>
          <a:xfrm>
            <a:off x="902700" y="4624350"/>
            <a:ext cx="7338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Government Communication Service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None/>
              <a:defRPr sz="21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None/>
              <a:defRPr sz="21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None/>
              <a:defRPr sz="21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None/>
              <a:defRPr sz="21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None/>
              <a:defRPr sz="21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None/>
              <a:defRPr sz="21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None/>
              <a:defRPr sz="21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None/>
              <a:defRPr sz="21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Proxima Nova"/>
              <a:buNone/>
              <a:defRPr sz="21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  <a:defRPr sz="18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37"/>
          <p:cNvSpPr txBox="1"/>
          <p:nvPr/>
        </p:nvSpPr>
        <p:spPr>
          <a:xfrm>
            <a:off x="902700" y="4624350"/>
            <a:ext cx="7338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Cabinet Office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8" name="Google Shape;10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750" y="119125"/>
            <a:ext cx="666500" cy="52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roxima Nova"/>
              <a:buNone/>
              <a:defRPr sz="120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roxima Nova"/>
              <a:buNone/>
              <a:defRPr sz="120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roxima Nova"/>
              <a:buNone/>
              <a:defRPr sz="120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roxima Nova"/>
              <a:buNone/>
              <a:defRPr sz="120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roxima Nova"/>
              <a:buNone/>
              <a:defRPr sz="120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roxima Nova"/>
              <a:buNone/>
              <a:defRPr sz="120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roxima Nova"/>
              <a:buNone/>
              <a:defRPr sz="120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roxima Nova"/>
              <a:buNone/>
              <a:defRPr sz="120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Proxima Nova"/>
              <a:buNone/>
              <a:defRPr sz="1200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38"/>
          <p:cNvSpPr txBox="1"/>
          <p:nvPr/>
        </p:nvSpPr>
        <p:spPr>
          <a:xfrm>
            <a:off x="902700" y="4624350"/>
            <a:ext cx="7338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Cabinet Office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14" name="Google Shape;11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750" y="119125"/>
            <a:ext cx="666500" cy="52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750" y="119125"/>
            <a:ext cx="666500" cy="5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9"/>
          <p:cNvSpPr txBox="1"/>
          <p:nvPr/>
        </p:nvSpPr>
        <p:spPr>
          <a:xfrm>
            <a:off x="902700" y="4624350"/>
            <a:ext cx="7338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Government Communication Service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40"/>
          <p:cNvSpPr txBox="1"/>
          <p:nvPr/>
        </p:nvSpPr>
        <p:spPr>
          <a:xfrm>
            <a:off x="902700" y="4624350"/>
            <a:ext cx="7338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Government Communication Service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6" name="Google Shape;12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8750" y="119125"/>
            <a:ext cx="666500" cy="523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1"/>
          <p:cNvSpPr txBox="1"/>
          <p:nvPr/>
        </p:nvSpPr>
        <p:spPr>
          <a:xfrm>
            <a:off x="902700" y="4624350"/>
            <a:ext cx="73386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Government Communication Service</a:t>
            </a:r>
            <a:endParaRPr sz="14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 001 Title slide – GCS">
  <p:cSld name="TITLE_5"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>
            <a:spLocks noGrp="1"/>
          </p:cNvSpPr>
          <p:nvPr>
            <p:ph type="title"/>
          </p:nvPr>
        </p:nvSpPr>
        <p:spPr>
          <a:xfrm>
            <a:off x="540000" y="1720800"/>
            <a:ext cx="8064000" cy="1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34" name="Google Shape;13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1713539" cy="11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3"/>
          <p:cNvSpPr txBox="1">
            <a:spLocks noGrp="1"/>
          </p:cNvSpPr>
          <p:nvPr>
            <p:ph type="subTitle" idx="1"/>
          </p:nvPr>
        </p:nvSpPr>
        <p:spPr>
          <a:xfrm>
            <a:off x="530200" y="3441900"/>
            <a:ext cx="8064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B8FF"/>
              </a:buClr>
              <a:buSzPts val="2400"/>
              <a:buNone/>
              <a:defRPr sz="2400">
                <a:solidFill>
                  <a:srgbClr val="75B8FF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4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 003 Content – GCS">
  <p:cSld name="SECTION_HEADER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4"/>
          <p:cNvSpPr/>
          <p:nvPr/>
        </p:nvSpPr>
        <p:spPr>
          <a:xfrm>
            <a:off x="0" y="0"/>
            <a:ext cx="9144000" cy="8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4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1" name="Google Shape;14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836727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4"/>
          <p:cNvSpPr txBox="1">
            <a:spLocks noGrp="1"/>
          </p:cNvSpPr>
          <p:nvPr>
            <p:ph type="body" idx="1"/>
          </p:nvPr>
        </p:nvSpPr>
        <p:spPr>
          <a:xfrm>
            <a:off x="540000" y="1720800"/>
            <a:ext cx="80643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title"/>
          </p:nvPr>
        </p:nvSpPr>
        <p:spPr>
          <a:xfrm>
            <a:off x="539625" y="1084875"/>
            <a:ext cx="80643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subTitle" idx="2"/>
          </p:nvPr>
        </p:nvSpPr>
        <p:spPr>
          <a:xfrm>
            <a:off x="3060000" y="171300"/>
            <a:ext cx="554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4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 004 Content – GCS">
  <p:cSld name="SECTION_HEADER_1_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5"/>
          <p:cNvSpPr/>
          <p:nvPr/>
        </p:nvSpPr>
        <p:spPr>
          <a:xfrm>
            <a:off x="0" y="0"/>
            <a:ext cx="9144000" cy="8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5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9" name="Google Shape;14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836727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5"/>
          <p:cNvSpPr txBox="1">
            <a:spLocks noGrp="1"/>
          </p:cNvSpPr>
          <p:nvPr>
            <p:ph type="subTitle" idx="1"/>
          </p:nvPr>
        </p:nvSpPr>
        <p:spPr>
          <a:xfrm>
            <a:off x="3060000" y="171300"/>
            <a:ext cx="554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body" idx="2"/>
          </p:nvPr>
        </p:nvSpPr>
        <p:spPr>
          <a:xfrm>
            <a:off x="539993" y="1720800"/>
            <a:ext cx="39600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45"/>
          <p:cNvSpPr txBox="1">
            <a:spLocks noGrp="1"/>
          </p:cNvSpPr>
          <p:nvPr>
            <p:ph type="title"/>
          </p:nvPr>
        </p:nvSpPr>
        <p:spPr>
          <a:xfrm>
            <a:off x="539625" y="1084875"/>
            <a:ext cx="3960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body" idx="3"/>
          </p:nvPr>
        </p:nvSpPr>
        <p:spPr>
          <a:xfrm>
            <a:off x="4645343" y="1720800"/>
            <a:ext cx="39597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title" idx="4"/>
          </p:nvPr>
        </p:nvSpPr>
        <p:spPr>
          <a:xfrm>
            <a:off x="4644975" y="1084875"/>
            <a:ext cx="3959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5" name="Google Shape;155;p4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 002 Section header – GCS ">
  <p:cSld name="SECTION_HEADER_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/>
          <p:nvPr/>
        </p:nvSpPr>
        <p:spPr>
          <a:xfrm>
            <a:off x="0" y="0"/>
            <a:ext cx="9144000" cy="344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6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9" name="Google Shape;15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997102" cy="6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6"/>
          <p:cNvSpPr txBox="1">
            <a:spLocks noGrp="1"/>
          </p:cNvSpPr>
          <p:nvPr>
            <p:ph type="title"/>
          </p:nvPr>
        </p:nvSpPr>
        <p:spPr>
          <a:xfrm>
            <a:off x="3060000" y="1720800"/>
            <a:ext cx="5544000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1" name="Google Shape;161;p4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6">
  <p:cSld name="TITLE_6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7">
  <p:cSld name="TITLE_7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7 1">
  <p:cSld name="TITLE_7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72" name="Google Shape;172;p4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73" name="Google Shape;173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8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76" name="Google Shape;176;p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77" name="Google Shape;177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 and image title-noTab">
  <p:cSld name="4_Text and image title-noTab">
    <p:bg>
      <p:bgPr>
        <a:solidFill>
          <a:srgbClr val="DDE5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1"/>
          <p:cNvSpPr txBox="1">
            <a:spLocks noGrp="1"/>
          </p:cNvSpPr>
          <p:nvPr>
            <p:ph type="title"/>
          </p:nvPr>
        </p:nvSpPr>
        <p:spPr>
          <a:xfrm>
            <a:off x="0" y="435533"/>
            <a:ext cx="32547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270000" rIns="135000" bIns="27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043F"/>
              </a:buClr>
              <a:buSzPts val="3000"/>
              <a:buFont typeface="Arial"/>
              <a:buNone/>
              <a:defRPr sz="3000">
                <a:solidFill>
                  <a:srgbClr val="0404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1"/>
          <p:cNvSpPr txBox="1">
            <a:spLocks noGrp="1"/>
          </p:cNvSpPr>
          <p:nvPr>
            <p:ph type="body" idx="1"/>
          </p:nvPr>
        </p:nvSpPr>
        <p:spPr>
          <a:xfrm>
            <a:off x="282179" y="3794651"/>
            <a:ext cx="26700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50540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B0000"/>
              </a:buClr>
              <a:buSzPts val="1100"/>
              <a:buChar char="•"/>
              <a:defRPr sz="1100">
                <a:solidFill>
                  <a:srgbClr val="05054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51"/>
          <p:cNvSpPr>
            <a:spLocks noGrp="1"/>
          </p:cNvSpPr>
          <p:nvPr>
            <p:ph type="pic" idx="2"/>
          </p:nvPr>
        </p:nvSpPr>
        <p:spPr>
          <a:xfrm>
            <a:off x="282179" y="2215661"/>
            <a:ext cx="2777700" cy="1389300"/>
          </a:xfrm>
          <a:prstGeom prst="rect">
            <a:avLst/>
          </a:prstGeom>
          <a:solidFill>
            <a:srgbClr val="EB0000"/>
          </a:solidFill>
          <a:ln>
            <a:noFill/>
          </a:ln>
        </p:spPr>
      </p:sp>
      <p:sp>
        <p:nvSpPr>
          <p:cNvPr id="182" name="Google Shape;182;p51"/>
          <p:cNvSpPr txBox="1">
            <a:spLocks noGrp="1"/>
          </p:cNvSpPr>
          <p:nvPr>
            <p:ph type="body" idx="3"/>
          </p:nvPr>
        </p:nvSpPr>
        <p:spPr>
          <a:xfrm>
            <a:off x="3219544" y="3794651"/>
            <a:ext cx="26700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50540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B0000"/>
              </a:buClr>
              <a:buSzPts val="1100"/>
              <a:buChar char="•"/>
              <a:defRPr sz="1100">
                <a:solidFill>
                  <a:srgbClr val="05054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51"/>
          <p:cNvSpPr txBox="1">
            <a:spLocks noGrp="1"/>
          </p:cNvSpPr>
          <p:nvPr>
            <p:ph type="body" idx="4"/>
          </p:nvPr>
        </p:nvSpPr>
        <p:spPr>
          <a:xfrm>
            <a:off x="6148117" y="3794651"/>
            <a:ext cx="26700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50540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B0000"/>
              </a:buClr>
              <a:buSzPts val="1100"/>
              <a:buFont typeface="Arial"/>
              <a:buChar char="•"/>
              <a:defRPr sz="1100">
                <a:solidFill>
                  <a:srgbClr val="05054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51"/>
          <p:cNvSpPr txBox="1">
            <a:spLocks noGrp="1"/>
          </p:cNvSpPr>
          <p:nvPr>
            <p:ph type="body" idx="5"/>
          </p:nvPr>
        </p:nvSpPr>
        <p:spPr>
          <a:xfrm>
            <a:off x="282179" y="1599669"/>
            <a:ext cx="2670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05054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B0000"/>
              </a:buClr>
              <a:buSzPts val="1100"/>
              <a:buNone/>
              <a:defRPr sz="1100">
                <a:solidFill>
                  <a:srgbClr val="05054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51"/>
          <p:cNvSpPr txBox="1">
            <a:spLocks noGrp="1"/>
          </p:cNvSpPr>
          <p:nvPr>
            <p:ph type="body" idx="6"/>
          </p:nvPr>
        </p:nvSpPr>
        <p:spPr>
          <a:xfrm>
            <a:off x="3237128" y="1617254"/>
            <a:ext cx="2653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05054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B0000"/>
              </a:buClr>
              <a:buSzPts val="1100"/>
              <a:buNone/>
              <a:defRPr sz="1100">
                <a:solidFill>
                  <a:srgbClr val="05054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 txBox="1">
            <a:spLocks noGrp="1"/>
          </p:cNvSpPr>
          <p:nvPr>
            <p:ph type="body" idx="7"/>
          </p:nvPr>
        </p:nvSpPr>
        <p:spPr>
          <a:xfrm>
            <a:off x="6148219" y="1599669"/>
            <a:ext cx="26700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05054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B0000"/>
              </a:buClr>
              <a:buSzPts val="1100"/>
              <a:buNone/>
              <a:defRPr sz="1100">
                <a:solidFill>
                  <a:srgbClr val="05054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>
            <a:spLocks noGrp="1"/>
          </p:cNvSpPr>
          <p:nvPr>
            <p:ph type="pic" idx="8"/>
          </p:nvPr>
        </p:nvSpPr>
        <p:spPr>
          <a:xfrm>
            <a:off x="3159052" y="2215661"/>
            <a:ext cx="2777700" cy="1389300"/>
          </a:xfrm>
          <a:prstGeom prst="rect">
            <a:avLst/>
          </a:prstGeom>
          <a:solidFill>
            <a:srgbClr val="04043F"/>
          </a:solidFill>
          <a:ln>
            <a:noFill/>
          </a:ln>
        </p:spPr>
      </p:sp>
      <p:sp>
        <p:nvSpPr>
          <p:cNvPr id="188" name="Google Shape;188;p51"/>
          <p:cNvSpPr>
            <a:spLocks noGrp="1"/>
          </p:cNvSpPr>
          <p:nvPr>
            <p:ph type="pic" idx="9"/>
          </p:nvPr>
        </p:nvSpPr>
        <p:spPr>
          <a:xfrm>
            <a:off x="6030162" y="2215661"/>
            <a:ext cx="2777700" cy="1389300"/>
          </a:xfrm>
          <a:prstGeom prst="rect">
            <a:avLst/>
          </a:prstGeom>
          <a:solidFill>
            <a:srgbClr val="EB0000"/>
          </a:solidFill>
          <a:ln>
            <a:noFill/>
          </a:ln>
        </p:spPr>
      </p:sp>
      <p:sp>
        <p:nvSpPr>
          <p:cNvPr id="189" name="Google Shape;189;p51"/>
          <p:cNvSpPr txBox="1">
            <a:spLocks noGrp="1"/>
          </p:cNvSpPr>
          <p:nvPr>
            <p:ph type="body" idx="13"/>
          </p:nvPr>
        </p:nvSpPr>
        <p:spPr>
          <a:xfrm>
            <a:off x="282179" y="1113588"/>
            <a:ext cx="26700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0">
                <a:solidFill>
                  <a:srgbClr val="05054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B0000"/>
              </a:buClr>
              <a:buSzPts val="1100"/>
              <a:buNone/>
              <a:defRPr sz="1100" b="0">
                <a:solidFill>
                  <a:srgbClr val="05054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ftr" idx="11"/>
          </p:nvPr>
        </p:nvSpPr>
        <p:spPr>
          <a:xfrm>
            <a:off x="213961" y="4812506"/>
            <a:ext cx="7901400" cy="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0" u="none" strike="noStrike" cap="none">
                <a:solidFill>
                  <a:srgbClr val="0505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sldNum" idx="12"/>
          </p:nvPr>
        </p:nvSpPr>
        <p:spPr>
          <a:xfrm>
            <a:off x="6831455" y="47389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404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404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404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404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404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404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404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404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404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 001 Title slide – GCS" type="title">
  <p:cSld name="TITLE">
    <p:bg>
      <p:bgPr>
        <a:solidFill>
          <a:schemeClr val="dk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540000" y="1720800"/>
            <a:ext cx="8064000" cy="1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subTitle" idx="1"/>
          </p:nvPr>
        </p:nvSpPr>
        <p:spPr>
          <a:xfrm>
            <a:off x="530200" y="3441900"/>
            <a:ext cx="8064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B8FF"/>
              </a:buClr>
              <a:buSzPts val="2400"/>
              <a:buNone/>
              <a:defRPr sz="2400">
                <a:solidFill>
                  <a:srgbClr val="75B8FF"/>
                </a:solidFill>
              </a:defRPr>
            </a:lvl1pPr>
            <a:lvl2pPr lvl="1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702" y="398251"/>
            <a:ext cx="1069088" cy="6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0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B 001 Title slide – UK Gov">
  <p:cSld name="TITLE_1_1">
    <p:bg>
      <p:bgPr>
        <a:solidFill>
          <a:schemeClr val="dk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1"/>
            <a:ext cx="2520001" cy="85903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2"/>
          <p:cNvSpPr txBox="1">
            <a:spLocks noGrp="1"/>
          </p:cNvSpPr>
          <p:nvPr>
            <p:ph type="title"/>
          </p:nvPr>
        </p:nvSpPr>
        <p:spPr>
          <a:xfrm>
            <a:off x="540000" y="1720800"/>
            <a:ext cx="8064000" cy="1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subTitle" idx="1"/>
          </p:nvPr>
        </p:nvSpPr>
        <p:spPr>
          <a:xfrm>
            <a:off x="530200" y="3441900"/>
            <a:ext cx="80640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B8FF"/>
              </a:buClr>
              <a:buSzPts val="2400"/>
              <a:buNone/>
              <a:defRPr sz="2400">
                <a:solidFill>
                  <a:srgbClr val="75B8FF"/>
                </a:solidFill>
              </a:defRPr>
            </a:lvl1pPr>
            <a:lvl2pPr lvl="1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5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 002 Section header – GCS ">
  <p:cSld name="SECTION_HEADER_6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3"/>
          <p:cNvSpPr/>
          <p:nvPr/>
        </p:nvSpPr>
        <p:spPr>
          <a:xfrm>
            <a:off x="0" y="0"/>
            <a:ext cx="9144000" cy="344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3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9" name="Google Shape;20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997102" cy="6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53"/>
          <p:cNvSpPr txBox="1">
            <a:spLocks noGrp="1"/>
          </p:cNvSpPr>
          <p:nvPr>
            <p:ph type="title"/>
          </p:nvPr>
        </p:nvSpPr>
        <p:spPr>
          <a:xfrm>
            <a:off x="3060000" y="1720800"/>
            <a:ext cx="5544000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1" name="Google Shape;211;p5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B 002 Section header – UK Gov ">
  <p:cSld name="SECTION_HEADER_6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/>
          <p:nvPr/>
        </p:nvSpPr>
        <p:spPr>
          <a:xfrm>
            <a:off x="0" y="0"/>
            <a:ext cx="9144000" cy="344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4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5" name="Google Shape;215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1887745" cy="6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54"/>
          <p:cNvSpPr txBox="1">
            <a:spLocks noGrp="1"/>
          </p:cNvSpPr>
          <p:nvPr>
            <p:ph type="title"/>
          </p:nvPr>
        </p:nvSpPr>
        <p:spPr>
          <a:xfrm>
            <a:off x="3060000" y="1720800"/>
            <a:ext cx="5544000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7" name="Google Shape;217;p5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 003 Content – GCS">
  <p:cSld name="SECTION_HEADER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5"/>
          <p:cNvSpPr/>
          <p:nvPr/>
        </p:nvSpPr>
        <p:spPr>
          <a:xfrm>
            <a:off x="0" y="0"/>
            <a:ext cx="9144000" cy="8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5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1" name="Google Shape;221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836727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5"/>
          <p:cNvSpPr txBox="1">
            <a:spLocks noGrp="1"/>
          </p:cNvSpPr>
          <p:nvPr>
            <p:ph type="body" idx="1"/>
          </p:nvPr>
        </p:nvSpPr>
        <p:spPr>
          <a:xfrm>
            <a:off x="540000" y="1720800"/>
            <a:ext cx="80643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55"/>
          <p:cNvSpPr txBox="1">
            <a:spLocks noGrp="1"/>
          </p:cNvSpPr>
          <p:nvPr>
            <p:ph type="title"/>
          </p:nvPr>
        </p:nvSpPr>
        <p:spPr>
          <a:xfrm>
            <a:off x="539625" y="1084875"/>
            <a:ext cx="80643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4" name="Google Shape;224;p55"/>
          <p:cNvSpPr txBox="1">
            <a:spLocks noGrp="1"/>
          </p:cNvSpPr>
          <p:nvPr>
            <p:ph type="subTitle" idx="2"/>
          </p:nvPr>
        </p:nvSpPr>
        <p:spPr>
          <a:xfrm>
            <a:off x="3060000" y="171300"/>
            <a:ext cx="554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ctr" anchorCtr="0">
            <a:normAutofit/>
          </a:bodyPr>
          <a:lstStyle>
            <a:lvl1pPr lv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5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B 003 Content – UK Gov">
  <p:cSld name="SECTION_HEADER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6"/>
          <p:cNvSpPr/>
          <p:nvPr/>
        </p:nvSpPr>
        <p:spPr>
          <a:xfrm>
            <a:off x="0" y="0"/>
            <a:ext cx="9144000" cy="8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6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9" name="Google Shape;229;p56"/>
          <p:cNvSpPr txBox="1">
            <a:spLocks noGrp="1"/>
          </p:cNvSpPr>
          <p:nvPr>
            <p:ph type="body" idx="1"/>
          </p:nvPr>
        </p:nvSpPr>
        <p:spPr>
          <a:xfrm>
            <a:off x="540000" y="1720800"/>
            <a:ext cx="80643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56"/>
          <p:cNvSpPr txBox="1">
            <a:spLocks noGrp="1"/>
          </p:cNvSpPr>
          <p:nvPr>
            <p:ph type="title"/>
          </p:nvPr>
        </p:nvSpPr>
        <p:spPr>
          <a:xfrm>
            <a:off x="539625" y="1084875"/>
            <a:ext cx="80643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31" name="Google Shape;23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1584125" cy="5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6"/>
          <p:cNvSpPr txBox="1">
            <a:spLocks noGrp="1"/>
          </p:cNvSpPr>
          <p:nvPr>
            <p:ph type="subTitle" idx="2"/>
          </p:nvPr>
        </p:nvSpPr>
        <p:spPr>
          <a:xfrm>
            <a:off x="3060000" y="171300"/>
            <a:ext cx="554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ctr" anchorCtr="0">
            <a:normAutofit/>
          </a:bodyPr>
          <a:lstStyle>
            <a:lvl1pPr lv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5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 004 Content – GCS">
  <p:cSld name="SECTION_HEADER_1_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7"/>
          <p:cNvSpPr/>
          <p:nvPr/>
        </p:nvSpPr>
        <p:spPr>
          <a:xfrm>
            <a:off x="0" y="0"/>
            <a:ext cx="9144000" cy="8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7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7" name="Google Shape;23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836727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7"/>
          <p:cNvSpPr txBox="1">
            <a:spLocks noGrp="1"/>
          </p:cNvSpPr>
          <p:nvPr>
            <p:ph type="subTitle" idx="1"/>
          </p:nvPr>
        </p:nvSpPr>
        <p:spPr>
          <a:xfrm>
            <a:off x="3060000" y="171300"/>
            <a:ext cx="554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ctr" anchorCtr="0">
            <a:normAutofit/>
          </a:bodyPr>
          <a:lstStyle>
            <a:lvl1pPr lv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57"/>
          <p:cNvSpPr txBox="1">
            <a:spLocks noGrp="1"/>
          </p:cNvSpPr>
          <p:nvPr>
            <p:ph type="body" idx="2"/>
          </p:nvPr>
        </p:nvSpPr>
        <p:spPr>
          <a:xfrm>
            <a:off x="539993" y="1720800"/>
            <a:ext cx="39600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57"/>
          <p:cNvSpPr txBox="1">
            <a:spLocks noGrp="1"/>
          </p:cNvSpPr>
          <p:nvPr>
            <p:ph type="title"/>
          </p:nvPr>
        </p:nvSpPr>
        <p:spPr>
          <a:xfrm>
            <a:off x="539625" y="1084875"/>
            <a:ext cx="3960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1" name="Google Shape;241;p57"/>
          <p:cNvSpPr txBox="1">
            <a:spLocks noGrp="1"/>
          </p:cNvSpPr>
          <p:nvPr>
            <p:ph type="body" idx="3"/>
          </p:nvPr>
        </p:nvSpPr>
        <p:spPr>
          <a:xfrm>
            <a:off x="4645343" y="1720800"/>
            <a:ext cx="39597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57"/>
          <p:cNvSpPr txBox="1">
            <a:spLocks noGrp="1"/>
          </p:cNvSpPr>
          <p:nvPr>
            <p:ph type="title" idx="4"/>
          </p:nvPr>
        </p:nvSpPr>
        <p:spPr>
          <a:xfrm>
            <a:off x="4644975" y="1084875"/>
            <a:ext cx="3959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3" name="Google Shape;243;p5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B 004 Content – UK Gov">
  <p:cSld name="SECTION_HEADER_1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8"/>
          <p:cNvSpPr/>
          <p:nvPr/>
        </p:nvSpPr>
        <p:spPr>
          <a:xfrm>
            <a:off x="0" y="0"/>
            <a:ext cx="9144000" cy="8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8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7" name="Google Shape;24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1584125" cy="5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8"/>
          <p:cNvSpPr txBox="1">
            <a:spLocks noGrp="1"/>
          </p:cNvSpPr>
          <p:nvPr>
            <p:ph type="subTitle" idx="1"/>
          </p:nvPr>
        </p:nvSpPr>
        <p:spPr>
          <a:xfrm>
            <a:off x="3060000" y="171300"/>
            <a:ext cx="554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ctr" anchorCtr="0">
            <a:normAutofit/>
          </a:bodyPr>
          <a:lstStyle>
            <a:lvl1pPr lv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58"/>
          <p:cNvSpPr txBox="1">
            <a:spLocks noGrp="1"/>
          </p:cNvSpPr>
          <p:nvPr>
            <p:ph type="body" idx="2"/>
          </p:nvPr>
        </p:nvSpPr>
        <p:spPr>
          <a:xfrm>
            <a:off x="539993" y="1720800"/>
            <a:ext cx="39600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58"/>
          <p:cNvSpPr txBox="1">
            <a:spLocks noGrp="1"/>
          </p:cNvSpPr>
          <p:nvPr>
            <p:ph type="title"/>
          </p:nvPr>
        </p:nvSpPr>
        <p:spPr>
          <a:xfrm>
            <a:off x="539625" y="1084875"/>
            <a:ext cx="3960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1" name="Google Shape;251;p58"/>
          <p:cNvSpPr txBox="1">
            <a:spLocks noGrp="1"/>
          </p:cNvSpPr>
          <p:nvPr>
            <p:ph type="body" idx="3"/>
          </p:nvPr>
        </p:nvSpPr>
        <p:spPr>
          <a:xfrm>
            <a:off x="4645343" y="1720800"/>
            <a:ext cx="39597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58"/>
          <p:cNvSpPr txBox="1">
            <a:spLocks noGrp="1"/>
          </p:cNvSpPr>
          <p:nvPr>
            <p:ph type="title" idx="4"/>
          </p:nvPr>
        </p:nvSpPr>
        <p:spPr>
          <a:xfrm>
            <a:off x="4644975" y="1084875"/>
            <a:ext cx="3959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3" name="Google Shape;253;p5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 007 Blank – GCS">
  <p:cSld name="TITLE_AND_BODY_2_2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9"/>
          <p:cNvSpPr/>
          <p:nvPr/>
        </p:nvSpPr>
        <p:spPr>
          <a:xfrm>
            <a:off x="0" y="0"/>
            <a:ext cx="9144000" cy="8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9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7" name="Google Shape;257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836727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9"/>
          <p:cNvSpPr txBox="1">
            <a:spLocks noGrp="1"/>
          </p:cNvSpPr>
          <p:nvPr>
            <p:ph type="subTitle" idx="1"/>
          </p:nvPr>
        </p:nvSpPr>
        <p:spPr>
          <a:xfrm>
            <a:off x="3060000" y="171300"/>
            <a:ext cx="554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ctr" anchorCtr="0">
            <a:normAutofit/>
          </a:bodyPr>
          <a:lstStyle>
            <a:lvl1pPr lv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5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B 007 Blank – UK Gov">
  <p:cSld name="TITLE_AND_BODY_2_2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0"/>
          <p:cNvSpPr/>
          <p:nvPr/>
        </p:nvSpPr>
        <p:spPr>
          <a:xfrm>
            <a:off x="0" y="0"/>
            <a:ext cx="9144000" cy="84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0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3" name="Google Shape;26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180000"/>
            <a:ext cx="1584125" cy="5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0"/>
          <p:cNvSpPr txBox="1">
            <a:spLocks noGrp="1"/>
          </p:cNvSpPr>
          <p:nvPr>
            <p:ph type="subTitle" idx="1"/>
          </p:nvPr>
        </p:nvSpPr>
        <p:spPr>
          <a:xfrm>
            <a:off x="3060000" y="171300"/>
            <a:ext cx="5544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ctr" anchorCtr="0">
            <a:normAutofit/>
          </a:bodyPr>
          <a:lstStyle>
            <a:lvl1pPr lv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6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gradFill>
            <a:gsLst>
              <a:gs pos="0">
                <a:srgbClr val="005ABB"/>
              </a:gs>
              <a:gs pos="50000">
                <a:srgbClr val="899639"/>
              </a:gs>
              <a:gs pos="75000">
                <a:srgbClr val="ECAC00"/>
              </a:gs>
              <a:gs pos="88000">
                <a:srgbClr val="CD5A13"/>
              </a:gs>
              <a:gs pos="94000">
                <a:srgbClr val="A33038"/>
              </a:gs>
              <a:gs pos="100000">
                <a:srgbClr val="78256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9" name="Google Shape;269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540000" y="823500"/>
            <a:ext cx="8064000" cy="3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■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Char char="○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00"/>
              <a:buFont typeface="Helvetica Neue"/>
              <a:buChar char="■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sldNum" idx="12"/>
          </p:nvPr>
        </p:nvSpPr>
        <p:spPr>
          <a:xfrm>
            <a:off x="8140800" y="4734000"/>
            <a:ext cx="4632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EA4335"/>
          </p15:clr>
        </p15:guide>
        <p15:guide id="2" orient="horz" pos="3240">
          <p15:clr>
            <a:srgbClr val="EA4335"/>
          </p15:clr>
        </p15:guide>
        <p15:guide id="3">
          <p15:clr>
            <a:srgbClr val="EA4335"/>
          </p15:clr>
        </p15:guide>
        <p15:guide id="4" pos="5760">
          <p15:clr>
            <a:srgbClr val="EA4335"/>
          </p15:clr>
        </p15:guide>
        <p15:guide id="5" orient="horz" pos="113">
          <p15:clr>
            <a:srgbClr val="EA4335"/>
          </p15:clr>
        </p15:guide>
        <p15:guide id="6" orient="horz" pos="519">
          <p15:clr>
            <a:srgbClr val="EA4335"/>
          </p15:clr>
        </p15:guide>
        <p15:guide id="7" pos="340">
          <p15:clr>
            <a:srgbClr val="EA4335"/>
          </p15:clr>
        </p15:guide>
        <p15:guide id="8" pos="5420">
          <p15:clr>
            <a:srgbClr val="EA4335"/>
          </p15:clr>
        </p15:guide>
        <p15:guide id="9" pos="2880">
          <p15:clr>
            <a:srgbClr val="EA4335"/>
          </p15:clr>
        </p15:guide>
        <p15:guide id="10" pos="1928">
          <p15:clr>
            <a:srgbClr val="EA4335"/>
          </p15:clr>
        </p15:guide>
        <p15:guide id="11" pos="3855">
          <p15:clr>
            <a:srgbClr val="EA4335"/>
          </p15:clr>
        </p15:guide>
        <p15:guide id="12" orient="horz" pos="454">
          <p15:clr>
            <a:srgbClr val="EA4335"/>
          </p15:clr>
        </p15:guide>
        <p15:guide id="13" orient="horz" pos="1620">
          <p15:clr>
            <a:srgbClr val="EA4335"/>
          </p15:clr>
        </p15:guide>
        <p15:guide id="14" orient="horz" pos="3141">
          <p15:clr>
            <a:srgbClr val="EA4335"/>
          </p15:clr>
        </p15:guide>
        <p15:guide id="15" orient="horz" pos="3206">
          <p15:clr>
            <a:srgbClr val="EA4335"/>
          </p15:clr>
        </p15:guide>
        <p15:guide id="16" orient="horz" pos="2982">
          <p15:clr>
            <a:srgbClr val="EA4335"/>
          </p15:clr>
        </p15:guide>
        <p15:guide id="17" orient="horz" pos="1084">
          <p15:clr>
            <a:srgbClr val="EA4335"/>
          </p15:clr>
        </p15:guide>
        <p15:guide id="18" orient="horz" pos="2168">
          <p15:clr>
            <a:srgbClr val="EA4335"/>
          </p15:clr>
        </p15:guide>
        <p15:guide id="19" orient="horz" pos="6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cs.civilservice.gov.uk/publications/gcs-evaluation-cycle/" TargetMode="External"/><Relationship Id="rId4" Type="http://schemas.openxmlformats.org/officeDocument/2006/relationships/hyperlink" Target="https://gcs.civilservice.gov.uk/publications/strategic-communications-a-behavioural-approac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cs.civilservice.gov.uk/publications/the-principles-of-behaviour-change-communicat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cs.civilservice.gov.uk/publications/evaluating-low-no-cost-communication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2212a8464_0_44"/>
          <p:cNvSpPr txBox="1"/>
          <p:nvPr/>
        </p:nvSpPr>
        <p:spPr>
          <a:xfrm>
            <a:off x="479525" y="3620500"/>
            <a:ext cx="8317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[department name]</a:t>
            </a:r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Evaluation published in </a:t>
            </a:r>
            <a:r>
              <a:rPr lang="en-GB" sz="18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[month] [year]</a:t>
            </a:r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OFFICIAL - SENSITIVE - FOR HMG USE ONLY</a:t>
            </a:r>
            <a:endParaRPr sz="12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g2f2212a8464_0_44"/>
          <p:cNvSpPr txBox="1"/>
          <p:nvPr/>
        </p:nvSpPr>
        <p:spPr>
          <a:xfrm>
            <a:off x="479525" y="1531825"/>
            <a:ext cx="67464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 b="0" i="0" u="none" strike="noStrike" cap="none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[</a:t>
            </a:r>
            <a:r>
              <a:rPr lang="en-GB" sz="3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Low/no-cost comms</a:t>
            </a:r>
            <a:r>
              <a:rPr lang="en-GB" sz="3400" b="0" i="0" u="none" strike="noStrike" cap="none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name]</a:t>
            </a:r>
            <a:endParaRPr sz="3400" b="0" i="0" u="none" strike="noStrike" cap="none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2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[Wave/time period]</a:t>
            </a:r>
            <a:endParaRPr sz="34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Comms Evaluation </a:t>
            </a:r>
            <a:endParaRPr sz="24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"/>
          <p:cNvSpPr txBox="1"/>
          <p:nvPr/>
        </p:nvSpPr>
        <p:spPr>
          <a:xfrm>
            <a:off x="2532325" y="171900"/>
            <a:ext cx="61281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[Project name] – at a glance</a:t>
            </a:r>
            <a:endParaRPr sz="21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1" name="Google Shape;281;p2"/>
          <p:cNvSpPr/>
          <p:nvPr/>
        </p:nvSpPr>
        <p:spPr>
          <a:xfrm>
            <a:off x="132675" y="2575975"/>
            <a:ext cx="3555600" cy="1149900"/>
          </a:xfrm>
          <a:prstGeom prst="roundRect">
            <a:avLst>
              <a:gd name="adj" fmla="val 7392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sng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Objectives</a:t>
            </a:r>
            <a:endParaRPr sz="1200" b="0" i="0" u="sng" strike="noStrike" cap="non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Comms</a:t>
            </a:r>
            <a:r>
              <a:rPr lang="en-GB" sz="9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objective(s)</a:t>
            </a:r>
            <a:endParaRPr sz="1400" b="0" i="1" u="sng" strike="noStrike" cap="non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132675" y="3786050"/>
            <a:ext cx="3555600" cy="1202400"/>
          </a:xfrm>
          <a:prstGeom prst="roundRect">
            <a:avLst>
              <a:gd name="adj" fmla="val 6430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sng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Target Audience: </a:t>
            </a:r>
            <a:endParaRPr sz="1200" b="0" i="0" u="sng" strike="noStrike" cap="non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Brief outline of target audience demographics, behaviours, beliefs etc</a:t>
            </a:r>
            <a:endParaRPr sz="9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3" name="Google Shape;283;p2"/>
          <p:cNvSpPr/>
          <p:nvPr/>
        </p:nvSpPr>
        <p:spPr>
          <a:xfrm>
            <a:off x="3762775" y="896325"/>
            <a:ext cx="5273700" cy="885900"/>
          </a:xfrm>
          <a:prstGeom prst="roundRect">
            <a:avLst>
              <a:gd name="adj" fmla="val 7600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sng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Comm</a:t>
            </a:r>
            <a:r>
              <a:rPr lang="en-GB" sz="1200" u="sng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s Approach</a:t>
            </a:r>
            <a:endParaRPr sz="1200" b="0" i="0" u="sng" strike="noStrike" cap="non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Summarise the use of low/no-cost comms approach. </a:t>
            </a:r>
            <a:r>
              <a:rPr lang="en-GB" sz="9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Where applicable, include innovative approaches, such as utilising new technology</a:t>
            </a: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9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4" name="Google Shape;284;p2"/>
          <p:cNvSpPr/>
          <p:nvPr/>
        </p:nvSpPr>
        <p:spPr>
          <a:xfrm>
            <a:off x="3762850" y="1853625"/>
            <a:ext cx="5273700" cy="1872300"/>
          </a:xfrm>
          <a:prstGeom prst="roundRect">
            <a:avLst>
              <a:gd name="adj" fmla="val 2957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85" name="Google Shape;285;p2"/>
          <p:cNvGraphicFramePr/>
          <p:nvPr/>
        </p:nvGraphicFramePr>
        <p:xfrm>
          <a:off x="3831560" y="1944313"/>
          <a:ext cx="5068050" cy="1202400"/>
        </p:xfrm>
        <a:graphic>
          <a:graphicData uri="http://schemas.openxmlformats.org/drawingml/2006/table">
            <a:tbl>
              <a:tblPr>
                <a:noFill/>
                <a:tableStyleId>{FCD84662-B0C8-4A0D-8802-0F346E62E719}</a:tableStyleId>
              </a:tblPr>
              <a:tblGrid>
                <a:gridCol w="259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sng">
                          <a:solidFill>
                            <a:schemeClr val="dk1"/>
                          </a:solidFill>
                          <a:latin typeface="Proxima Nova Extrabold"/>
                          <a:ea typeface="Proxima Nova Extrabold"/>
                          <a:cs typeface="Proxima Nova Extrabold"/>
                          <a:sym typeface="Proxima Nova Extrabold"/>
                        </a:rPr>
                        <a:t>Targets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-GB" sz="800">
                          <a:solidFill>
                            <a:schemeClr val="dk1"/>
                          </a:solidFill>
                          <a:latin typeface="Proxima Nova Extrabold"/>
                          <a:ea typeface="Proxima Nova Extrabold"/>
                          <a:cs typeface="Proxima Nova Extrabold"/>
                          <a:sym typeface="Proxima Nova Extrabold"/>
                        </a:rPr>
                        <a:t>(averages over time)</a:t>
                      </a:r>
                      <a:endParaRPr sz="800" b="1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Benchmark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: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8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          </a:ext>
                          </a:extLst>
                        </a:rPr>
                        <a:t>DD MM YY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          </a:ext>
                          </a:extLst>
                        </a:rPr>
                        <a:t>Target: 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8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          </a:ext>
                          </a:extLst>
                        </a:rPr>
                        <a:t>DD MM YY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          </a:ext>
                          </a:extLst>
                        </a:rPr>
                        <a:t>Achieved: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8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          </a:ext>
                          </a:extLst>
                        </a:rPr>
                        <a:t>DD MM YY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Target</a:t>
                      </a: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one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          </a:ext>
                          </a:extLst>
                        </a:rPr>
                        <a:t>??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          </a:ext>
                          </a:extLst>
                        </a:rPr>
                        <a:t>??</a:t>
                      </a:r>
                      <a:endParaRPr sz="1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          </a:ext>
                          </a:extLst>
                        </a:rPr>
                        <a:t>??</a:t>
                      </a:r>
                      <a:endParaRPr sz="1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Target</a:t>
                      </a: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two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          </a:ext>
                          </a:extLst>
                        </a:rPr>
                        <a:t>??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          </a:ext>
                          </a:extLst>
                        </a:rPr>
                        <a:t>??</a:t>
                      </a:r>
                      <a:endParaRPr sz="1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          </a:ext>
                          </a:extLst>
                        </a:rPr>
                        <a:t>??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Target</a:t>
                      </a: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three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, </a:t>
                      </a: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etc .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          </a:ext>
                          </a:extLst>
                        </a:rPr>
                        <a:t>??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          </a:ext>
                          </a:extLst>
                        </a:rPr>
                        <a:t>??</a:t>
                      </a:r>
                      <a:endParaRPr sz="1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          </a:ext>
                          </a:extLst>
                        </a:rPr>
                        <a:t>??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" name="Google Shape;286;p2"/>
          <p:cNvSpPr/>
          <p:nvPr/>
        </p:nvSpPr>
        <p:spPr>
          <a:xfrm>
            <a:off x="3762775" y="3786025"/>
            <a:ext cx="5273700" cy="1202400"/>
          </a:xfrm>
          <a:prstGeom prst="roundRect">
            <a:avLst>
              <a:gd name="adj" fmla="val 4143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sng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Policy and wider impact</a:t>
            </a:r>
            <a:endParaRPr sz="1200" b="0" i="0" u="sng" strike="noStrike" cap="non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Brief summary of the</a:t>
            </a:r>
            <a:r>
              <a:rPr lang="en-GB" sz="9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 </a:t>
            </a: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comms</a:t>
            </a:r>
            <a:r>
              <a:rPr lang="en-GB" sz="9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impact</a:t>
            </a: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Include anecdotal description or other qualitative evidence if applicable. </a:t>
            </a: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132675" y="896325"/>
            <a:ext cx="3555600" cy="1627200"/>
          </a:xfrm>
          <a:prstGeom prst="roundRect">
            <a:avLst>
              <a:gd name="adj" fmla="val 7392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1" u="none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[</a:t>
            </a:r>
            <a:r>
              <a:rPr lang="en-GB" sz="1200" i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Comms</a:t>
            </a:r>
            <a:r>
              <a:rPr lang="en-GB" sz="1200" b="0" i="1" u="none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image</a:t>
            </a:r>
            <a:r>
              <a:rPr lang="en-GB" sz="1200" i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r>
              <a:rPr lang="en-GB" sz="1200" i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or post screenshot</a:t>
            </a:r>
            <a:r>
              <a:rPr lang="en-GB" sz="1200" b="0" i="1" u="none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] </a:t>
            </a:r>
            <a:endParaRPr sz="1400" b="0" i="1" u="none" strike="noStrike" cap="non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"/>
          <p:cNvSpPr txBox="1"/>
          <p:nvPr/>
        </p:nvSpPr>
        <p:spPr>
          <a:xfrm>
            <a:off x="2532325" y="171900"/>
            <a:ext cx="61281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Stages of the Evaluation Cycle</a:t>
            </a:r>
            <a:endParaRPr sz="21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3" name="Google Shape;2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25" y="881525"/>
            <a:ext cx="3868562" cy="41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"/>
          <p:cNvSpPr/>
          <p:nvPr/>
        </p:nvSpPr>
        <p:spPr>
          <a:xfrm>
            <a:off x="4020650" y="881525"/>
            <a:ext cx="5050200" cy="2058300"/>
          </a:xfrm>
          <a:prstGeom prst="roundRect">
            <a:avLst>
              <a:gd name="adj" fmla="val 2957"/>
            </a:avLst>
          </a:prstGeom>
          <a:noFill/>
          <a:ln w="2857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The Evaluation Cycle consists of six stages: </a:t>
            </a:r>
            <a:endParaRPr sz="1100" b="0" i="0" u="none" strike="noStrike" cap="none">
              <a:solidFill>
                <a:srgbClr val="000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roxima Nova Extrabold"/>
              <a:buAutoNum type="arabicPeriod"/>
            </a:pPr>
            <a:r>
              <a:rPr lang="en-GB" sz="10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Inputs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– what you put in: evidence-based planning and content creation.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roxima Nova Extrabold"/>
              <a:buAutoNum type="arabicPeriod"/>
            </a:pPr>
            <a:r>
              <a:rPr lang="en-GB" sz="10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Outputs 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– audience experience: the experience you delivered and created for your audience through the reach of your communications.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roxima Nova Extrabold"/>
              <a:buAutoNum type="arabicPeriod"/>
            </a:pPr>
            <a:r>
              <a:rPr lang="en-GB" sz="10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Outtakes 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– audience perceptions: what they think, feel or intend to do because of your communication activities.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roxima Nova Extrabold"/>
              <a:buAutoNum type="arabicPeriod"/>
            </a:pPr>
            <a:r>
              <a:rPr lang="en-GB" sz="10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Outcomes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– audience behaviour: response from and/or behaviour of your audience. 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roxima Nova Extrabold"/>
              <a:buAutoNum type="arabicPeriod"/>
            </a:pPr>
            <a:r>
              <a:rPr lang="en-GB" sz="10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Impact 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– the organisation and/or policy objectives and KPIs you achieve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roxima Nova Extrabold"/>
              <a:buAutoNum type="arabicPeriod"/>
            </a:pPr>
            <a:r>
              <a:rPr lang="en-GB" sz="10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Learning and Innovation 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– what you play forward: the lessons you take forward to improve the current or future communication activities.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5" name="Google Shape;295;p3"/>
          <p:cNvSpPr/>
          <p:nvPr/>
        </p:nvSpPr>
        <p:spPr>
          <a:xfrm>
            <a:off x="4020675" y="3017075"/>
            <a:ext cx="5050200" cy="1599000"/>
          </a:xfrm>
          <a:prstGeom prst="roundRect">
            <a:avLst>
              <a:gd name="adj" fmla="val 2957"/>
            </a:avLst>
          </a:prstGeom>
          <a:noFill/>
          <a:ln w="2857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Take note of the links to other frameworks: </a:t>
            </a:r>
            <a:endParaRPr sz="1100" b="0" i="0" u="none" strike="noStrike" cap="none">
              <a:solidFill>
                <a:srgbClr val="000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roxima Nova Extrabold"/>
              <a:buChar char="★"/>
            </a:pPr>
            <a:r>
              <a:rPr lang="en-GB" sz="10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OASIS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– conduct </a:t>
            </a:r>
            <a:r>
              <a:rPr lang="en-GB" sz="1000">
                <a:latin typeface="Proxima Nova"/>
                <a:ea typeface="Proxima Nova"/>
                <a:cs typeface="Proxima Nova"/>
                <a:sym typeface="Proxima Nova"/>
              </a:rPr>
              <a:t>comms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planning alongside evaluation planning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roxima Nova Extrabold"/>
              <a:buChar char="★"/>
            </a:pPr>
            <a:r>
              <a:rPr lang="en-GB" sz="1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Audience Behaviour 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 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– </a:t>
            </a:r>
            <a:r>
              <a:rPr lang="en-GB" sz="1000"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consider how your comms can lead to changes in audience feelings and beliefs, then behaviours</a:t>
            </a:r>
            <a:r>
              <a:rPr lang="en-GB" sz="1000">
                <a:latin typeface="Proxima Nova"/>
                <a:ea typeface="Proxima Nova"/>
                <a:cs typeface="Proxima Nova"/>
                <a:sym typeface="Proxima Nova"/>
              </a:rPr>
              <a:t> (read more about </a:t>
            </a:r>
            <a:r>
              <a:rPr lang="en-GB" sz="10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COM-B behaviour barriers</a:t>
            </a:r>
            <a:r>
              <a:rPr lang="en-GB" sz="1000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roxima Nova Extrabold"/>
              <a:buChar char="★"/>
            </a:pPr>
            <a:r>
              <a:rPr lang="en-GB" sz="10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Audience Inclusivity </a:t>
            </a:r>
            <a:r>
              <a:rPr lang="en-GB" sz="1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– tailor communicative strategies for different segments of your target audience based on characteristics, needs and interests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79999" marR="0" lvl="0" indent="-1534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roxima Nova Extrabold"/>
              <a:buChar char="★"/>
            </a:pPr>
            <a:r>
              <a:rPr lang="en-GB" sz="1000">
                <a:latin typeface="Proxima Nova Extrabold"/>
                <a:ea typeface="Proxima Nova Extrabold"/>
                <a:cs typeface="Proxima Nova Extrabold"/>
                <a:sym typeface="Proxima Nova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Lin</a:t>
            </a:r>
            <a:r>
              <a:rPr lang="en-GB" sz="1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k to Policy Objectives</a:t>
            </a:r>
            <a:r>
              <a:rPr lang="en-GB" sz="1000">
                <a:latin typeface="Proxima Nova"/>
                <a:ea typeface="Proxima Nova"/>
                <a:cs typeface="Proxima Nova"/>
                <a:sym typeface="Proxima Nova"/>
              </a:rPr>
              <a:t> – evaluate whether comms effort support and advance policy goals, with insights benefitting future strategic planning. </a:t>
            </a:r>
            <a:endParaRPr sz="1000" i="0" u="non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3"/>
          <p:cNvSpPr/>
          <p:nvPr/>
        </p:nvSpPr>
        <p:spPr>
          <a:xfrm>
            <a:off x="4020675" y="4693325"/>
            <a:ext cx="5050200" cy="351000"/>
          </a:xfrm>
          <a:prstGeom prst="roundRect">
            <a:avLst>
              <a:gd name="adj" fmla="val 15648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Check out the </a:t>
            </a:r>
            <a:r>
              <a:rPr lang="en-GB" sz="1100" b="0" i="0" u="sng" strike="noStrike" cap="none">
                <a:solidFill>
                  <a:srgbClr val="0097A7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Evaluation Cycle</a:t>
            </a:r>
            <a:r>
              <a:rPr lang="en-GB" sz="1100" b="0" i="0" u="none" strike="noStrike" cap="non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in full. 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2967700" y="896325"/>
            <a:ext cx="6054600" cy="2122500"/>
          </a:xfrm>
          <a:prstGeom prst="roundRect">
            <a:avLst>
              <a:gd name="adj" fmla="val 2248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Audience Insight </a:t>
            </a:r>
            <a:endParaRPr sz="10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</a:pPr>
            <a:r>
              <a:rPr lang="en-GB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[key insight with figures to support]</a:t>
            </a:r>
            <a:endParaRPr sz="10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</a:pPr>
            <a:r>
              <a:rPr lang="en-GB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Try breaking down your audience further by demographics, geographics, </a:t>
            </a:r>
            <a:br>
              <a:rPr lang="en-GB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behavioural traits, values, lifestyles, technographics, etc.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</a:pPr>
            <a:r>
              <a:rPr lang="en-GB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… add links to full reports as appropriate. </a:t>
            </a:r>
            <a:endParaRPr sz="10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132675" y="896325"/>
            <a:ext cx="2746200" cy="4097400"/>
          </a:xfrm>
          <a:prstGeom prst="roundRect">
            <a:avLst>
              <a:gd name="adj" fmla="val 2957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sng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Objectives</a:t>
            </a:r>
            <a:endParaRPr sz="1400" b="1" i="0" u="none" strike="noStrike" cap="none">
              <a:solidFill>
                <a:srgbClr val="0B53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Google Shape;303;p4"/>
          <p:cNvSpPr txBox="1"/>
          <p:nvPr/>
        </p:nvSpPr>
        <p:spPr>
          <a:xfrm>
            <a:off x="1192950" y="1355775"/>
            <a:ext cx="14679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[Stat]</a:t>
            </a:r>
            <a:endParaRPr sz="2400" b="0" i="0" u="none" strike="noStrike" cap="non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[Info about the statistic]</a:t>
            </a: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Google Shape;304;p4"/>
          <p:cNvSpPr txBox="1"/>
          <p:nvPr/>
        </p:nvSpPr>
        <p:spPr>
          <a:xfrm>
            <a:off x="1192950" y="2554275"/>
            <a:ext cx="14679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</a:ext>
                </a:extLst>
              </a:rPr>
              <a:t>[</a:t>
            </a:r>
            <a:r>
              <a:rPr lang="en-GB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rPr>
              <a:t>O</a:t>
            </a:r>
            <a:r>
              <a:rPr lang="en-GB" sz="1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bjective(s)]</a:t>
            </a:r>
            <a:r>
              <a:rPr lang="en-GB" sz="9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</a:ext>
                </a:extLst>
              </a:rPr>
              <a:t> </a:t>
            </a: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[Context] </a:t>
            </a: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5" name="Google Shape;305;p4"/>
          <p:cNvSpPr txBox="1"/>
          <p:nvPr/>
        </p:nvSpPr>
        <p:spPr>
          <a:xfrm>
            <a:off x="1192950" y="3752775"/>
            <a:ext cx="14679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[</a:t>
            </a:r>
            <a:r>
              <a:rPr lang="en-GB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  <a:t>O</a:t>
            </a:r>
            <a:r>
              <a:rPr lang="en-GB" sz="1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bjective(s)]</a:t>
            </a:r>
            <a:r>
              <a:rPr lang="en-GB" sz="9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</a:ext>
                </a:extLst>
              </a:rPr>
              <a:t> </a:t>
            </a: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</a:ext>
                </a:extLst>
              </a:rPr>
              <a:t>[Context] </a:t>
            </a:r>
            <a:endParaRPr sz="1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06" name="Google Shape;306;p4"/>
          <p:cNvGrpSpPr/>
          <p:nvPr/>
        </p:nvGrpSpPr>
        <p:grpSpPr>
          <a:xfrm>
            <a:off x="8108756" y="956452"/>
            <a:ext cx="586628" cy="404056"/>
            <a:chOff x="7721225" y="4181082"/>
            <a:chExt cx="377982" cy="277969"/>
          </a:xfrm>
        </p:grpSpPr>
        <p:sp>
          <p:nvSpPr>
            <p:cNvPr id="307" name="Google Shape;307;p4"/>
            <p:cNvSpPr/>
            <p:nvPr/>
          </p:nvSpPr>
          <p:spPr>
            <a:xfrm>
              <a:off x="7987456" y="4330866"/>
              <a:ext cx="111751" cy="91561"/>
            </a:xfrm>
            <a:custGeom>
              <a:avLst/>
              <a:gdLst/>
              <a:ahLst/>
              <a:cxnLst/>
              <a:rect l="l" t="t" r="r" b="b"/>
              <a:pathLst>
                <a:path w="238" h="195" extrusionOk="0">
                  <a:moveTo>
                    <a:pt x="142" y="0"/>
                  </a:moveTo>
                  <a:lnTo>
                    <a:pt x="75" y="0"/>
                  </a:lnTo>
                  <a:cubicBezTo>
                    <a:pt x="47" y="0"/>
                    <a:pt x="20" y="13"/>
                    <a:pt x="2" y="34"/>
                  </a:cubicBezTo>
                  <a:cubicBezTo>
                    <a:pt x="-2" y="39"/>
                    <a:pt x="-1" y="47"/>
                    <a:pt x="4" y="51"/>
                  </a:cubicBezTo>
                  <a:cubicBezTo>
                    <a:pt x="8" y="55"/>
                    <a:pt x="16" y="55"/>
                    <a:pt x="20" y="50"/>
                  </a:cubicBezTo>
                  <a:cubicBezTo>
                    <a:pt x="34" y="33"/>
                    <a:pt x="54" y="24"/>
                    <a:pt x="75" y="24"/>
                  </a:cubicBezTo>
                  <a:lnTo>
                    <a:pt x="83" y="24"/>
                  </a:lnTo>
                  <a:lnTo>
                    <a:pt x="65" y="100"/>
                  </a:lnTo>
                  <a:cubicBezTo>
                    <a:pt x="64" y="104"/>
                    <a:pt x="65" y="108"/>
                    <a:pt x="68" y="111"/>
                  </a:cubicBezTo>
                  <a:lnTo>
                    <a:pt x="100" y="145"/>
                  </a:lnTo>
                  <a:cubicBezTo>
                    <a:pt x="103" y="147"/>
                    <a:pt x="106" y="149"/>
                    <a:pt x="109" y="149"/>
                  </a:cubicBezTo>
                  <a:cubicBezTo>
                    <a:pt x="112" y="149"/>
                    <a:pt x="115" y="147"/>
                    <a:pt x="117" y="145"/>
                  </a:cubicBezTo>
                  <a:lnTo>
                    <a:pt x="150" y="111"/>
                  </a:lnTo>
                  <a:cubicBezTo>
                    <a:pt x="152" y="108"/>
                    <a:pt x="153" y="104"/>
                    <a:pt x="153" y="100"/>
                  </a:cubicBezTo>
                  <a:lnTo>
                    <a:pt x="134" y="24"/>
                  </a:lnTo>
                  <a:lnTo>
                    <a:pt x="142" y="24"/>
                  </a:lnTo>
                  <a:cubicBezTo>
                    <a:pt x="182" y="24"/>
                    <a:pt x="214" y="56"/>
                    <a:pt x="214" y="96"/>
                  </a:cubicBezTo>
                  <a:lnTo>
                    <a:pt x="214" y="172"/>
                  </a:lnTo>
                  <a:lnTo>
                    <a:pt x="47" y="172"/>
                  </a:lnTo>
                  <a:cubicBezTo>
                    <a:pt x="40" y="172"/>
                    <a:pt x="35" y="177"/>
                    <a:pt x="35" y="183"/>
                  </a:cubicBezTo>
                  <a:cubicBezTo>
                    <a:pt x="35" y="190"/>
                    <a:pt x="40" y="195"/>
                    <a:pt x="47" y="195"/>
                  </a:cubicBezTo>
                  <a:lnTo>
                    <a:pt x="220" y="195"/>
                  </a:lnTo>
                  <a:cubicBezTo>
                    <a:pt x="230" y="195"/>
                    <a:pt x="238" y="187"/>
                    <a:pt x="238" y="177"/>
                  </a:cubicBezTo>
                  <a:lnTo>
                    <a:pt x="238" y="96"/>
                  </a:lnTo>
                  <a:cubicBezTo>
                    <a:pt x="238" y="43"/>
                    <a:pt x="195" y="0"/>
                    <a:pt x="142" y="0"/>
                  </a:cubicBezTo>
                  <a:moveTo>
                    <a:pt x="128" y="99"/>
                  </a:moveTo>
                  <a:lnTo>
                    <a:pt x="109" y="120"/>
                  </a:lnTo>
                  <a:lnTo>
                    <a:pt x="90" y="99"/>
                  </a:lnTo>
                  <a:lnTo>
                    <a:pt x="107" y="24"/>
                  </a:lnTo>
                  <a:lnTo>
                    <a:pt x="110" y="24"/>
                  </a:lnTo>
                  <a:lnTo>
                    <a:pt x="128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5200" rIns="90000" bIns="252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7993091" y="4209255"/>
              <a:ext cx="90622" cy="113629"/>
            </a:xfrm>
            <a:custGeom>
              <a:avLst/>
              <a:gdLst/>
              <a:ahLst/>
              <a:cxnLst/>
              <a:rect l="l" t="t" r="r" b="b"/>
              <a:pathLst>
                <a:path w="193" h="242" extrusionOk="0">
                  <a:moveTo>
                    <a:pt x="97" y="242"/>
                  </a:moveTo>
                  <a:cubicBezTo>
                    <a:pt x="150" y="242"/>
                    <a:pt x="193" y="198"/>
                    <a:pt x="193" y="145"/>
                  </a:cubicBezTo>
                  <a:lnTo>
                    <a:pt x="193" y="90"/>
                  </a:lnTo>
                  <a:cubicBezTo>
                    <a:pt x="193" y="85"/>
                    <a:pt x="193" y="81"/>
                    <a:pt x="192" y="76"/>
                  </a:cubicBezTo>
                  <a:cubicBezTo>
                    <a:pt x="186" y="33"/>
                    <a:pt x="148" y="0"/>
                    <a:pt x="103" y="0"/>
                  </a:cubicBezTo>
                  <a:lnTo>
                    <a:pt x="91" y="0"/>
                  </a:lnTo>
                  <a:cubicBezTo>
                    <a:pt x="46" y="0"/>
                    <a:pt x="8" y="33"/>
                    <a:pt x="1" y="76"/>
                  </a:cubicBezTo>
                  <a:cubicBezTo>
                    <a:pt x="1" y="81"/>
                    <a:pt x="0" y="85"/>
                    <a:pt x="0" y="90"/>
                  </a:cubicBezTo>
                  <a:lnTo>
                    <a:pt x="0" y="145"/>
                  </a:lnTo>
                  <a:cubicBezTo>
                    <a:pt x="0" y="198"/>
                    <a:pt x="44" y="242"/>
                    <a:pt x="97" y="242"/>
                  </a:cubicBezTo>
                  <a:moveTo>
                    <a:pt x="91" y="23"/>
                  </a:moveTo>
                  <a:lnTo>
                    <a:pt x="103" y="23"/>
                  </a:lnTo>
                  <a:cubicBezTo>
                    <a:pt x="140" y="23"/>
                    <a:pt x="170" y="53"/>
                    <a:pt x="170" y="90"/>
                  </a:cubicBezTo>
                  <a:lnTo>
                    <a:pt x="170" y="93"/>
                  </a:lnTo>
                  <a:cubicBezTo>
                    <a:pt x="154" y="86"/>
                    <a:pt x="143" y="78"/>
                    <a:pt x="140" y="69"/>
                  </a:cubicBezTo>
                  <a:cubicBezTo>
                    <a:pt x="139" y="65"/>
                    <a:pt x="135" y="62"/>
                    <a:pt x="131" y="61"/>
                  </a:cubicBezTo>
                  <a:cubicBezTo>
                    <a:pt x="126" y="60"/>
                    <a:pt x="122" y="62"/>
                    <a:pt x="119" y="66"/>
                  </a:cubicBezTo>
                  <a:cubicBezTo>
                    <a:pt x="106" y="85"/>
                    <a:pt x="59" y="101"/>
                    <a:pt x="24" y="95"/>
                  </a:cubicBezTo>
                  <a:lnTo>
                    <a:pt x="24" y="90"/>
                  </a:lnTo>
                  <a:cubicBezTo>
                    <a:pt x="24" y="53"/>
                    <a:pt x="54" y="23"/>
                    <a:pt x="91" y="23"/>
                  </a:cubicBezTo>
                  <a:moveTo>
                    <a:pt x="24" y="119"/>
                  </a:moveTo>
                  <a:cubicBezTo>
                    <a:pt x="59" y="123"/>
                    <a:pt x="102" y="112"/>
                    <a:pt x="127" y="92"/>
                  </a:cubicBezTo>
                  <a:cubicBezTo>
                    <a:pt x="138" y="105"/>
                    <a:pt x="157" y="113"/>
                    <a:pt x="170" y="118"/>
                  </a:cubicBezTo>
                  <a:lnTo>
                    <a:pt x="170" y="145"/>
                  </a:lnTo>
                  <a:cubicBezTo>
                    <a:pt x="170" y="185"/>
                    <a:pt x="137" y="218"/>
                    <a:pt x="97" y="218"/>
                  </a:cubicBezTo>
                  <a:cubicBezTo>
                    <a:pt x="57" y="218"/>
                    <a:pt x="24" y="185"/>
                    <a:pt x="24" y="145"/>
                  </a:cubicBezTo>
                  <a:lnTo>
                    <a:pt x="24" y="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2100" rIns="90000" bIns="421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7721225" y="4330866"/>
              <a:ext cx="112221" cy="91561"/>
            </a:xfrm>
            <a:custGeom>
              <a:avLst/>
              <a:gdLst/>
              <a:ahLst/>
              <a:cxnLst/>
              <a:rect l="l" t="t" r="r" b="b"/>
              <a:pathLst>
                <a:path w="239" h="195" extrusionOk="0">
                  <a:moveTo>
                    <a:pt x="234" y="51"/>
                  </a:moveTo>
                  <a:cubicBezTo>
                    <a:pt x="239" y="47"/>
                    <a:pt x="240" y="40"/>
                    <a:pt x="236" y="35"/>
                  </a:cubicBezTo>
                  <a:cubicBezTo>
                    <a:pt x="218" y="13"/>
                    <a:pt x="191" y="0"/>
                    <a:pt x="163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77"/>
                  </a:lnTo>
                  <a:cubicBezTo>
                    <a:pt x="0" y="187"/>
                    <a:pt x="8" y="195"/>
                    <a:pt x="18" y="195"/>
                  </a:cubicBezTo>
                  <a:lnTo>
                    <a:pt x="191" y="195"/>
                  </a:lnTo>
                  <a:cubicBezTo>
                    <a:pt x="197" y="195"/>
                    <a:pt x="203" y="190"/>
                    <a:pt x="203" y="183"/>
                  </a:cubicBezTo>
                  <a:cubicBezTo>
                    <a:pt x="203" y="177"/>
                    <a:pt x="197" y="172"/>
                    <a:pt x="191" y="172"/>
                  </a:cubicBezTo>
                  <a:lnTo>
                    <a:pt x="23" y="172"/>
                  </a:lnTo>
                  <a:lnTo>
                    <a:pt x="23" y="96"/>
                  </a:lnTo>
                  <a:cubicBezTo>
                    <a:pt x="23" y="56"/>
                    <a:pt x="56" y="24"/>
                    <a:pt x="95" y="24"/>
                  </a:cubicBezTo>
                  <a:lnTo>
                    <a:pt x="103" y="24"/>
                  </a:lnTo>
                  <a:lnTo>
                    <a:pt x="85" y="100"/>
                  </a:lnTo>
                  <a:cubicBezTo>
                    <a:pt x="84" y="104"/>
                    <a:pt x="85" y="108"/>
                    <a:pt x="88" y="111"/>
                  </a:cubicBezTo>
                  <a:lnTo>
                    <a:pt x="120" y="145"/>
                  </a:lnTo>
                  <a:cubicBezTo>
                    <a:pt x="123" y="147"/>
                    <a:pt x="126" y="149"/>
                    <a:pt x="129" y="149"/>
                  </a:cubicBezTo>
                  <a:cubicBezTo>
                    <a:pt x="132" y="149"/>
                    <a:pt x="135" y="147"/>
                    <a:pt x="138" y="145"/>
                  </a:cubicBezTo>
                  <a:lnTo>
                    <a:pt x="170" y="111"/>
                  </a:lnTo>
                  <a:cubicBezTo>
                    <a:pt x="173" y="108"/>
                    <a:pt x="174" y="104"/>
                    <a:pt x="173" y="100"/>
                  </a:cubicBezTo>
                  <a:lnTo>
                    <a:pt x="155" y="24"/>
                  </a:lnTo>
                  <a:lnTo>
                    <a:pt x="163" y="24"/>
                  </a:lnTo>
                  <a:cubicBezTo>
                    <a:pt x="184" y="24"/>
                    <a:pt x="204" y="33"/>
                    <a:pt x="218" y="50"/>
                  </a:cubicBezTo>
                  <a:cubicBezTo>
                    <a:pt x="222" y="55"/>
                    <a:pt x="229" y="55"/>
                    <a:pt x="234" y="51"/>
                  </a:cubicBezTo>
                  <a:moveTo>
                    <a:pt x="148" y="99"/>
                  </a:moveTo>
                  <a:lnTo>
                    <a:pt x="129" y="120"/>
                  </a:lnTo>
                  <a:lnTo>
                    <a:pt x="110" y="99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48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5200" rIns="90000" bIns="252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7736720" y="4200803"/>
              <a:ext cx="105178" cy="122081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0" y="163"/>
                  </a:moveTo>
                  <a:cubicBezTo>
                    <a:pt x="0" y="216"/>
                    <a:pt x="43" y="260"/>
                    <a:pt x="96" y="260"/>
                  </a:cubicBezTo>
                  <a:cubicBezTo>
                    <a:pt x="149" y="260"/>
                    <a:pt x="193" y="216"/>
                    <a:pt x="193" y="163"/>
                  </a:cubicBezTo>
                  <a:lnTo>
                    <a:pt x="193" y="108"/>
                  </a:lnTo>
                  <a:cubicBezTo>
                    <a:pt x="193" y="106"/>
                    <a:pt x="192" y="105"/>
                    <a:pt x="192" y="103"/>
                  </a:cubicBezTo>
                  <a:cubicBezTo>
                    <a:pt x="212" y="89"/>
                    <a:pt x="224" y="66"/>
                    <a:pt x="224" y="40"/>
                  </a:cubicBezTo>
                  <a:lnTo>
                    <a:pt x="224" y="12"/>
                  </a:lnTo>
                  <a:cubicBezTo>
                    <a:pt x="224" y="6"/>
                    <a:pt x="219" y="0"/>
                    <a:pt x="212" y="0"/>
                  </a:cubicBezTo>
                  <a:lnTo>
                    <a:pt x="79" y="0"/>
                  </a:lnTo>
                  <a:cubicBezTo>
                    <a:pt x="74" y="0"/>
                    <a:pt x="69" y="1"/>
                    <a:pt x="64" y="2"/>
                  </a:cubicBezTo>
                  <a:cubicBezTo>
                    <a:pt x="57" y="3"/>
                    <a:pt x="53" y="9"/>
                    <a:pt x="54" y="16"/>
                  </a:cubicBezTo>
                  <a:cubicBezTo>
                    <a:pt x="56" y="22"/>
                    <a:pt x="62" y="26"/>
                    <a:pt x="68" y="25"/>
                  </a:cubicBezTo>
                  <a:cubicBezTo>
                    <a:pt x="72" y="24"/>
                    <a:pt x="76" y="24"/>
                    <a:pt x="79" y="24"/>
                  </a:cubicBezTo>
                  <a:lnTo>
                    <a:pt x="200" y="24"/>
                  </a:lnTo>
                  <a:lnTo>
                    <a:pt x="200" y="40"/>
                  </a:lnTo>
                  <a:cubicBezTo>
                    <a:pt x="200" y="71"/>
                    <a:pt x="175" y="96"/>
                    <a:pt x="144" y="96"/>
                  </a:cubicBezTo>
                  <a:lnTo>
                    <a:pt x="23" y="96"/>
                  </a:lnTo>
                  <a:lnTo>
                    <a:pt x="23" y="80"/>
                  </a:lnTo>
                  <a:cubicBezTo>
                    <a:pt x="23" y="67"/>
                    <a:pt x="28" y="54"/>
                    <a:pt x="36" y="44"/>
                  </a:cubicBezTo>
                  <a:cubicBezTo>
                    <a:pt x="40" y="39"/>
                    <a:pt x="40" y="32"/>
                    <a:pt x="34" y="28"/>
                  </a:cubicBezTo>
                  <a:cubicBezTo>
                    <a:pt x="29" y="24"/>
                    <a:pt x="22" y="24"/>
                    <a:pt x="18" y="29"/>
                  </a:cubicBezTo>
                  <a:cubicBezTo>
                    <a:pt x="6" y="44"/>
                    <a:pt x="0" y="62"/>
                    <a:pt x="0" y="80"/>
                  </a:cubicBezTo>
                  <a:lnTo>
                    <a:pt x="0" y="108"/>
                  </a:lnTo>
                  <a:lnTo>
                    <a:pt x="0" y="108"/>
                  </a:lnTo>
                  <a:lnTo>
                    <a:pt x="0" y="163"/>
                  </a:lnTo>
                  <a:moveTo>
                    <a:pt x="169" y="116"/>
                  </a:moveTo>
                  <a:lnTo>
                    <a:pt x="169" y="163"/>
                  </a:lnTo>
                  <a:cubicBezTo>
                    <a:pt x="169" y="203"/>
                    <a:pt x="136" y="236"/>
                    <a:pt x="96" y="236"/>
                  </a:cubicBezTo>
                  <a:cubicBezTo>
                    <a:pt x="56" y="236"/>
                    <a:pt x="23" y="203"/>
                    <a:pt x="23" y="163"/>
                  </a:cubicBezTo>
                  <a:lnTo>
                    <a:pt x="23" y="120"/>
                  </a:lnTo>
                  <a:lnTo>
                    <a:pt x="144" y="120"/>
                  </a:lnTo>
                  <a:cubicBezTo>
                    <a:pt x="153" y="120"/>
                    <a:pt x="161" y="118"/>
                    <a:pt x="169" y="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7827342" y="4335092"/>
              <a:ext cx="165749" cy="123959"/>
            </a:xfrm>
            <a:custGeom>
              <a:avLst/>
              <a:gdLst/>
              <a:ahLst/>
              <a:cxnLst/>
              <a:rect l="l" t="t" r="r" b="b"/>
              <a:pathLst>
                <a:path w="353" h="264" extrusionOk="0">
                  <a:moveTo>
                    <a:pt x="278" y="13"/>
                  </a:moveTo>
                  <a:lnTo>
                    <a:pt x="278" y="12"/>
                  </a:lnTo>
                  <a:cubicBezTo>
                    <a:pt x="276" y="12"/>
                    <a:pt x="275" y="11"/>
                    <a:pt x="274" y="11"/>
                  </a:cubicBezTo>
                  <a:cubicBezTo>
                    <a:pt x="274" y="11"/>
                    <a:pt x="274" y="10"/>
                    <a:pt x="273" y="10"/>
                  </a:cubicBezTo>
                  <a:cubicBezTo>
                    <a:pt x="266" y="7"/>
                    <a:pt x="258" y="5"/>
                    <a:pt x="250" y="3"/>
                  </a:cubicBezTo>
                  <a:cubicBezTo>
                    <a:pt x="247" y="3"/>
                    <a:pt x="245" y="2"/>
                    <a:pt x="243" y="2"/>
                  </a:cubicBezTo>
                  <a:lnTo>
                    <a:pt x="243" y="2"/>
                  </a:lnTo>
                  <a:cubicBezTo>
                    <a:pt x="241" y="2"/>
                    <a:pt x="239" y="1"/>
                    <a:pt x="237" y="1"/>
                  </a:cubicBezTo>
                  <a:lnTo>
                    <a:pt x="237" y="1"/>
                  </a:lnTo>
                  <a:cubicBezTo>
                    <a:pt x="235" y="1"/>
                    <a:pt x="232" y="1"/>
                    <a:pt x="230" y="1"/>
                  </a:cubicBezTo>
                  <a:lnTo>
                    <a:pt x="230" y="1"/>
                  </a:lnTo>
                  <a:cubicBezTo>
                    <a:pt x="228" y="0"/>
                    <a:pt x="226" y="0"/>
                    <a:pt x="224" y="0"/>
                  </a:cubicBezTo>
                  <a:lnTo>
                    <a:pt x="129" y="0"/>
                  </a:lnTo>
                  <a:cubicBezTo>
                    <a:pt x="127" y="0"/>
                    <a:pt x="125" y="0"/>
                    <a:pt x="123" y="1"/>
                  </a:cubicBezTo>
                  <a:lnTo>
                    <a:pt x="123" y="1"/>
                  </a:lnTo>
                  <a:cubicBezTo>
                    <a:pt x="120" y="1"/>
                    <a:pt x="118" y="1"/>
                    <a:pt x="116" y="1"/>
                  </a:cubicBezTo>
                  <a:lnTo>
                    <a:pt x="116" y="1"/>
                  </a:lnTo>
                  <a:cubicBezTo>
                    <a:pt x="114" y="1"/>
                    <a:pt x="112" y="2"/>
                    <a:pt x="110" y="2"/>
                  </a:cubicBezTo>
                  <a:lnTo>
                    <a:pt x="110" y="2"/>
                  </a:lnTo>
                  <a:cubicBezTo>
                    <a:pt x="99" y="3"/>
                    <a:pt x="89" y="6"/>
                    <a:pt x="79" y="10"/>
                  </a:cubicBezTo>
                  <a:lnTo>
                    <a:pt x="79" y="11"/>
                  </a:lnTo>
                  <a:cubicBezTo>
                    <a:pt x="78" y="11"/>
                    <a:pt x="76" y="12"/>
                    <a:pt x="75" y="12"/>
                  </a:cubicBezTo>
                  <a:lnTo>
                    <a:pt x="75" y="13"/>
                  </a:lnTo>
                  <a:cubicBezTo>
                    <a:pt x="31" y="33"/>
                    <a:pt x="0" y="78"/>
                    <a:pt x="0" y="129"/>
                  </a:cubicBezTo>
                  <a:lnTo>
                    <a:pt x="0" y="236"/>
                  </a:lnTo>
                  <a:cubicBezTo>
                    <a:pt x="0" y="251"/>
                    <a:pt x="13" y="264"/>
                    <a:pt x="28" y="264"/>
                  </a:cubicBezTo>
                  <a:lnTo>
                    <a:pt x="325" y="264"/>
                  </a:lnTo>
                  <a:cubicBezTo>
                    <a:pt x="340" y="264"/>
                    <a:pt x="353" y="251"/>
                    <a:pt x="353" y="236"/>
                  </a:cubicBezTo>
                  <a:lnTo>
                    <a:pt x="353" y="129"/>
                  </a:lnTo>
                  <a:cubicBezTo>
                    <a:pt x="353" y="78"/>
                    <a:pt x="322" y="33"/>
                    <a:pt x="278" y="13"/>
                  </a:cubicBezTo>
                  <a:moveTo>
                    <a:pt x="215" y="105"/>
                  </a:moveTo>
                  <a:lnTo>
                    <a:pt x="207" y="62"/>
                  </a:lnTo>
                  <a:cubicBezTo>
                    <a:pt x="220" y="54"/>
                    <a:pt x="230" y="40"/>
                    <a:pt x="233" y="24"/>
                  </a:cubicBezTo>
                  <a:lnTo>
                    <a:pt x="234" y="24"/>
                  </a:lnTo>
                  <a:cubicBezTo>
                    <a:pt x="234" y="25"/>
                    <a:pt x="234" y="25"/>
                    <a:pt x="235" y="25"/>
                  </a:cubicBezTo>
                  <a:cubicBezTo>
                    <a:pt x="238" y="25"/>
                    <a:pt x="241" y="25"/>
                    <a:pt x="245" y="26"/>
                  </a:cubicBezTo>
                  <a:lnTo>
                    <a:pt x="245" y="26"/>
                  </a:lnTo>
                  <a:cubicBezTo>
                    <a:pt x="246" y="26"/>
                    <a:pt x="248" y="27"/>
                    <a:pt x="250" y="27"/>
                  </a:cubicBezTo>
                  <a:lnTo>
                    <a:pt x="250" y="27"/>
                  </a:lnTo>
                  <a:cubicBezTo>
                    <a:pt x="252" y="28"/>
                    <a:pt x="253" y="28"/>
                    <a:pt x="254" y="29"/>
                  </a:cubicBezTo>
                  <a:cubicBezTo>
                    <a:pt x="255" y="29"/>
                    <a:pt x="255" y="29"/>
                    <a:pt x="255" y="29"/>
                  </a:cubicBezTo>
                  <a:lnTo>
                    <a:pt x="256" y="29"/>
                  </a:lnTo>
                  <a:lnTo>
                    <a:pt x="215" y="105"/>
                  </a:lnTo>
                  <a:moveTo>
                    <a:pt x="97" y="29"/>
                  </a:moveTo>
                  <a:lnTo>
                    <a:pt x="98" y="29"/>
                  </a:lnTo>
                  <a:lnTo>
                    <a:pt x="98" y="29"/>
                  </a:lnTo>
                  <a:cubicBezTo>
                    <a:pt x="100" y="28"/>
                    <a:pt x="101" y="28"/>
                    <a:pt x="103" y="27"/>
                  </a:cubicBezTo>
                  <a:lnTo>
                    <a:pt x="103" y="27"/>
                  </a:lnTo>
                  <a:cubicBezTo>
                    <a:pt x="105" y="27"/>
                    <a:pt x="106" y="26"/>
                    <a:pt x="108" y="26"/>
                  </a:cubicBezTo>
                  <a:lnTo>
                    <a:pt x="108" y="26"/>
                  </a:lnTo>
                  <a:cubicBezTo>
                    <a:pt x="111" y="25"/>
                    <a:pt x="115" y="25"/>
                    <a:pt x="118" y="25"/>
                  </a:cubicBezTo>
                  <a:cubicBezTo>
                    <a:pt x="118" y="25"/>
                    <a:pt x="119" y="25"/>
                    <a:pt x="119" y="24"/>
                  </a:cubicBezTo>
                  <a:lnTo>
                    <a:pt x="120" y="24"/>
                  </a:lnTo>
                  <a:cubicBezTo>
                    <a:pt x="123" y="40"/>
                    <a:pt x="132" y="54"/>
                    <a:pt x="146" y="62"/>
                  </a:cubicBezTo>
                  <a:lnTo>
                    <a:pt x="138" y="105"/>
                  </a:lnTo>
                  <a:lnTo>
                    <a:pt x="97" y="29"/>
                  </a:lnTo>
                  <a:moveTo>
                    <a:pt x="182" y="57"/>
                  </a:moveTo>
                  <a:lnTo>
                    <a:pt x="197" y="138"/>
                  </a:lnTo>
                  <a:lnTo>
                    <a:pt x="176" y="174"/>
                  </a:lnTo>
                  <a:lnTo>
                    <a:pt x="156" y="138"/>
                  </a:lnTo>
                  <a:lnTo>
                    <a:pt x="171" y="57"/>
                  </a:lnTo>
                  <a:cubicBezTo>
                    <a:pt x="172" y="52"/>
                    <a:pt x="169" y="46"/>
                    <a:pt x="164" y="44"/>
                  </a:cubicBezTo>
                  <a:cubicBezTo>
                    <a:pt x="154" y="41"/>
                    <a:pt x="147" y="33"/>
                    <a:pt x="144" y="24"/>
                  </a:cubicBezTo>
                  <a:lnTo>
                    <a:pt x="209" y="24"/>
                  </a:lnTo>
                  <a:cubicBezTo>
                    <a:pt x="206" y="33"/>
                    <a:pt x="199" y="41"/>
                    <a:pt x="189" y="44"/>
                  </a:cubicBezTo>
                  <a:cubicBezTo>
                    <a:pt x="184" y="46"/>
                    <a:pt x="181" y="52"/>
                    <a:pt x="182" y="57"/>
                  </a:cubicBezTo>
                  <a:moveTo>
                    <a:pt x="329" y="236"/>
                  </a:moveTo>
                  <a:cubicBezTo>
                    <a:pt x="329" y="238"/>
                    <a:pt x="327" y="240"/>
                    <a:pt x="325" y="240"/>
                  </a:cubicBezTo>
                  <a:lnTo>
                    <a:pt x="28" y="240"/>
                  </a:lnTo>
                  <a:cubicBezTo>
                    <a:pt x="26" y="240"/>
                    <a:pt x="24" y="238"/>
                    <a:pt x="24" y="236"/>
                  </a:cubicBezTo>
                  <a:lnTo>
                    <a:pt x="24" y="129"/>
                  </a:lnTo>
                  <a:cubicBezTo>
                    <a:pt x="24" y="91"/>
                    <a:pt x="45" y="57"/>
                    <a:pt x="75" y="39"/>
                  </a:cubicBezTo>
                  <a:lnTo>
                    <a:pt x="166" y="205"/>
                  </a:lnTo>
                  <a:cubicBezTo>
                    <a:pt x="168" y="208"/>
                    <a:pt x="172" y="211"/>
                    <a:pt x="176" y="211"/>
                  </a:cubicBezTo>
                  <a:cubicBezTo>
                    <a:pt x="181" y="211"/>
                    <a:pt x="185" y="208"/>
                    <a:pt x="187" y="205"/>
                  </a:cubicBezTo>
                  <a:lnTo>
                    <a:pt x="278" y="39"/>
                  </a:lnTo>
                  <a:cubicBezTo>
                    <a:pt x="308" y="57"/>
                    <a:pt x="329" y="91"/>
                    <a:pt x="329" y="129"/>
                  </a:cubicBezTo>
                  <a:lnTo>
                    <a:pt x="329" y="2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7852697" y="4181082"/>
              <a:ext cx="114568" cy="143680"/>
            </a:xfrm>
            <a:custGeom>
              <a:avLst/>
              <a:gdLst/>
              <a:ahLst/>
              <a:cxnLst/>
              <a:rect l="l" t="t" r="r" b="b"/>
              <a:pathLst>
                <a:path w="244" h="306" extrusionOk="0">
                  <a:moveTo>
                    <a:pt x="122" y="306"/>
                  </a:moveTo>
                  <a:cubicBezTo>
                    <a:pt x="151" y="306"/>
                    <a:pt x="178" y="296"/>
                    <a:pt x="200" y="278"/>
                  </a:cubicBezTo>
                  <a:cubicBezTo>
                    <a:pt x="205" y="274"/>
                    <a:pt x="206" y="266"/>
                    <a:pt x="202" y="261"/>
                  </a:cubicBezTo>
                  <a:cubicBezTo>
                    <a:pt x="197" y="256"/>
                    <a:pt x="190" y="256"/>
                    <a:pt x="185" y="260"/>
                  </a:cubicBezTo>
                  <a:cubicBezTo>
                    <a:pt x="167" y="275"/>
                    <a:pt x="145" y="283"/>
                    <a:pt x="122" y="283"/>
                  </a:cubicBezTo>
                  <a:cubicBezTo>
                    <a:pt x="68" y="283"/>
                    <a:pt x="24" y="238"/>
                    <a:pt x="24" y="184"/>
                  </a:cubicBezTo>
                  <a:lnTo>
                    <a:pt x="24" y="139"/>
                  </a:lnTo>
                  <a:cubicBezTo>
                    <a:pt x="41" y="152"/>
                    <a:pt x="60" y="163"/>
                    <a:pt x="77" y="167"/>
                  </a:cubicBezTo>
                  <a:cubicBezTo>
                    <a:pt x="81" y="168"/>
                    <a:pt x="86" y="167"/>
                    <a:pt x="89" y="163"/>
                  </a:cubicBezTo>
                  <a:cubicBezTo>
                    <a:pt x="92" y="160"/>
                    <a:pt x="93" y="155"/>
                    <a:pt x="91" y="151"/>
                  </a:cubicBezTo>
                  <a:cubicBezTo>
                    <a:pt x="87" y="143"/>
                    <a:pt x="82" y="132"/>
                    <a:pt x="80" y="119"/>
                  </a:cubicBezTo>
                  <a:cubicBezTo>
                    <a:pt x="96" y="131"/>
                    <a:pt x="116" y="142"/>
                    <a:pt x="130" y="148"/>
                  </a:cubicBezTo>
                  <a:cubicBezTo>
                    <a:pt x="160" y="163"/>
                    <a:pt x="193" y="175"/>
                    <a:pt x="220" y="183"/>
                  </a:cubicBezTo>
                  <a:lnTo>
                    <a:pt x="220" y="184"/>
                  </a:lnTo>
                  <a:cubicBezTo>
                    <a:pt x="220" y="199"/>
                    <a:pt x="217" y="213"/>
                    <a:pt x="211" y="226"/>
                  </a:cubicBezTo>
                  <a:cubicBezTo>
                    <a:pt x="209" y="232"/>
                    <a:pt x="211" y="239"/>
                    <a:pt x="217" y="241"/>
                  </a:cubicBezTo>
                  <a:cubicBezTo>
                    <a:pt x="223" y="244"/>
                    <a:pt x="230" y="242"/>
                    <a:pt x="233" y="236"/>
                  </a:cubicBezTo>
                  <a:cubicBezTo>
                    <a:pt x="240" y="219"/>
                    <a:pt x="244" y="202"/>
                    <a:pt x="244" y="184"/>
                  </a:cubicBezTo>
                  <a:lnTo>
                    <a:pt x="244" y="113"/>
                  </a:lnTo>
                  <a:cubicBezTo>
                    <a:pt x="244" y="51"/>
                    <a:pt x="193" y="0"/>
                    <a:pt x="131" y="0"/>
                  </a:cubicBezTo>
                  <a:lnTo>
                    <a:pt x="113" y="0"/>
                  </a:lnTo>
                  <a:cubicBezTo>
                    <a:pt x="112" y="0"/>
                    <a:pt x="110" y="0"/>
                    <a:pt x="10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5" y="0"/>
                    <a:pt x="103" y="1"/>
                    <a:pt x="102" y="1"/>
                  </a:cubicBezTo>
                  <a:lnTo>
                    <a:pt x="101" y="1"/>
                  </a:lnTo>
                  <a:cubicBezTo>
                    <a:pt x="99" y="1"/>
                    <a:pt x="98" y="1"/>
                    <a:pt x="96" y="1"/>
                  </a:cubicBezTo>
                  <a:lnTo>
                    <a:pt x="96" y="1"/>
                  </a:lnTo>
                  <a:cubicBezTo>
                    <a:pt x="73" y="5"/>
                    <a:pt x="51" y="16"/>
                    <a:pt x="34" y="33"/>
                  </a:cubicBezTo>
                  <a:cubicBezTo>
                    <a:pt x="20" y="46"/>
                    <a:pt x="11" y="62"/>
                    <a:pt x="5" y="80"/>
                  </a:cubicBezTo>
                  <a:lnTo>
                    <a:pt x="5" y="80"/>
                  </a:lnTo>
                  <a:cubicBezTo>
                    <a:pt x="5" y="82"/>
                    <a:pt x="4" y="83"/>
                    <a:pt x="4" y="85"/>
                  </a:cubicBezTo>
                  <a:cubicBezTo>
                    <a:pt x="4" y="86"/>
                    <a:pt x="3" y="87"/>
                    <a:pt x="3" y="87"/>
                  </a:cubicBezTo>
                  <a:cubicBezTo>
                    <a:pt x="3" y="88"/>
                    <a:pt x="3" y="89"/>
                    <a:pt x="3" y="90"/>
                  </a:cubicBezTo>
                  <a:cubicBezTo>
                    <a:pt x="2" y="91"/>
                    <a:pt x="2" y="93"/>
                    <a:pt x="2" y="94"/>
                  </a:cubicBezTo>
                  <a:lnTo>
                    <a:pt x="2" y="95"/>
                  </a:lnTo>
                  <a:cubicBezTo>
                    <a:pt x="1" y="97"/>
                    <a:pt x="1" y="98"/>
                    <a:pt x="1" y="100"/>
                  </a:cubicBezTo>
                  <a:lnTo>
                    <a:pt x="1" y="101"/>
                  </a:lnTo>
                  <a:cubicBezTo>
                    <a:pt x="1" y="102"/>
                    <a:pt x="1" y="104"/>
                    <a:pt x="0" y="106"/>
                  </a:cubicBezTo>
                  <a:lnTo>
                    <a:pt x="0" y="106"/>
                  </a:lnTo>
                  <a:cubicBezTo>
                    <a:pt x="0" y="108"/>
                    <a:pt x="0" y="110"/>
                    <a:pt x="0" y="111"/>
                  </a:cubicBezTo>
                  <a:lnTo>
                    <a:pt x="0" y="112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84"/>
                  </a:lnTo>
                  <a:cubicBezTo>
                    <a:pt x="0" y="251"/>
                    <a:pt x="55" y="306"/>
                    <a:pt x="122" y="306"/>
                  </a:cubicBezTo>
                  <a:moveTo>
                    <a:pt x="131" y="24"/>
                  </a:moveTo>
                  <a:cubicBezTo>
                    <a:pt x="180" y="24"/>
                    <a:pt x="220" y="64"/>
                    <a:pt x="220" y="113"/>
                  </a:cubicBezTo>
                  <a:lnTo>
                    <a:pt x="220" y="159"/>
                  </a:lnTo>
                  <a:cubicBezTo>
                    <a:pt x="164" y="142"/>
                    <a:pt x="93" y="107"/>
                    <a:pt x="78" y="87"/>
                  </a:cubicBezTo>
                  <a:cubicBezTo>
                    <a:pt x="76" y="84"/>
                    <a:pt x="73" y="82"/>
                    <a:pt x="69" y="82"/>
                  </a:cubicBezTo>
                  <a:cubicBezTo>
                    <a:pt x="68" y="82"/>
                    <a:pt x="67" y="82"/>
                    <a:pt x="67" y="82"/>
                  </a:cubicBezTo>
                  <a:cubicBezTo>
                    <a:pt x="62" y="83"/>
                    <a:pt x="59" y="86"/>
                    <a:pt x="58" y="91"/>
                  </a:cubicBezTo>
                  <a:cubicBezTo>
                    <a:pt x="55" y="99"/>
                    <a:pt x="54" y="114"/>
                    <a:pt x="59" y="134"/>
                  </a:cubicBezTo>
                  <a:cubicBezTo>
                    <a:pt x="47" y="127"/>
                    <a:pt x="34" y="118"/>
                    <a:pt x="24" y="107"/>
                  </a:cubicBezTo>
                  <a:cubicBezTo>
                    <a:pt x="27" y="65"/>
                    <a:pt x="59" y="31"/>
                    <a:pt x="100" y="25"/>
                  </a:cubicBezTo>
                  <a:lnTo>
                    <a:pt x="101" y="25"/>
                  </a:lnTo>
                  <a:cubicBezTo>
                    <a:pt x="102" y="24"/>
                    <a:pt x="103" y="24"/>
                    <a:pt x="105" y="24"/>
                  </a:cubicBezTo>
                  <a:lnTo>
                    <a:pt x="106" y="24"/>
                  </a:lnTo>
                  <a:cubicBezTo>
                    <a:pt x="107" y="24"/>
                    <a:pt x="108" y="24"/>
                    <a:pt x="109" y="24"/>
                  </a:cubicBezTo>
                  <a:cubicBezTo>
                    <a:pt x="110" y="24"/>
                    <a:pt x="112" y="24"/>
                    <a:pt x="113" y="24"/>
                  </a:cubicBezTo>
                  <a:lnTo>
                    <a:pt x="131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13" name="Google Shape;313;p4"/>
          <p:cNvSpPr txBox="1"/>
          <p:nvPr/>
        </p:nvSpPr>
        <p:spPr>
          <a:xfrm>
            <a:off x="2532325" y="171900"/>
            <a:ext cx="61281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4572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1. INPUTS – evidence-based planning </a:t>
            </a:r>
            <a:endParaRPr sz="21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4"/>
          <p:cNvSpPr/>
          <p:nvPr/>
        </p:nvSpPr>
        <p:spPr>
          <a:xfrm>
            <a:off x="1192944" y="1010718"/>
            <a:ext cx="507000" cy="223200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i="1" u="sng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</a:t>
            </a:r>
            <a:r>
              <a:rPr lang="en-GB" sz="10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ASIS</a:t>
            </a:r>
            <a:endParaRPr sz="1000" b="0" i="1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5" name="Google Shape;315;p4"/>
          <p:cNvSpPr/>
          <p:nvPr/>
        </p:nvSpPr>
        <p:spPr>
          <a:xfrm>
            <a:off x="4560382" y="996018"/>
            <a:ext cx="507000" cy="223200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</a:t>
            </a:r>
            <a:r>
              <a:rPr lang="en-GB" sz="1000" b="1" i="1" u="sng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GB" sz="1000" i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-GB" sz="10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IS</a:t>
            </a:r>
            <a:endParaRPr sz="1000" b="0" i="1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6" name="Google Shape;316;p4"/>
          <p:cNvSpPr txBox="1"/>
          <p:nvPr/>
        </p:nvSpPr>
        <p:spPr>
          <a:xfrm>
            <a:off x="7859951" y="1291925"/>
            <a:ext cx="108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[group, e.g. age, gender, location…]</a:t>
            </a:r>
            <a:endParaRPr sz="8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7" name="Google Shape;317;p4"/>
          <p:cNvSpPr/>
          <p:nvPr/>
        </p:nvSpPr>
        <p:spPr>
          <a:xfrm>
            <a:off x="243875" y="1355775"/>
            <a:ext cx="820500" cy="1165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8" name="Google Shape;318;p4"/>
          <p:cNvSpPr/>
          <p:nvPr/>
        </p:nvSpPr>
        <p:spPr>
          <a:xfrm>
            <a:off x="243875" y="2554275"/>
            <a:ext cx="820500" cy="1165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Policy/org</a:t>
            </a:r>
            <a:r>
              <a:rPr lang="en-GB" sz="900" b="1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/marketing</a:t>
            </a:r>
            <a:r>
              <a:rPr lang="en-GB" sz="800" b="1" i="0" u="none" strike="noStrike" cap="non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1000" b="1" i="0" u="none" strike="noStrike" cap="non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sz="1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9" name="Google Shape;319;p4"/>
          <p:cNvSpPr/>
          <p:nvPr/>
        </p:nvSpPr>
        <p:spPr>
          <a:xfrm>
            <a:off x="243875" y="3752775"/>
            <a:ext cx="820500" cy="664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1C4587"/>
                </a:solidFill>
                <a:latin typeface="Proxima Nova"/>
                <a:ea typeface="Proxima Nova"/>
                <a:cs typeface="Proxima Nova"/>
                <a:sym typeface="Proxima Nova"/>
              </a:rPr>
              <a:t>Comms objectives</a:t>
            </a:r>
            <a:endParaRPr sz="1000" b="1" i="0" u="none" strike="noStrike" cap="none">
              <a:solidFill>
                <a:srgbClr val="1C45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0" name="Google Shape;320;p4"/>
          <p:cNvSpPr/>
          <p:nvPr/>
        </p:nvSpPr>
        <p:spPr>
          <a:xfrm>
            <a:off x="2967700" y="3102650"/>
            <a:ext cx="6054600" cy="1891200"/>
          </a:xfrm>
          <a:prstGeom prst="roundRect">
            <a:avLst>
              <a:gd name="adj" fmla="val 2248"/>
            </a:avLst>
          </a:prstGeom>
          <a:noFill/>
          <a:ln w="2857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audience insight has informed your strategy 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</a:pPr>
            <a:r>
              <a:rPr lang="en-GB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Key messages to deliver: </a:t>
            </a: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Outline succinctly what the key messages are and how they might differ for different target audiences.</a:t>
            </a:r>
            <a:endParaRPr sz="9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</a:pPr>
            <a:r>
              <a:rPr lang="en-GB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Channel and Strategy: </a:t>
            </a: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State what channel(s) you will use for you audience(s) and what insights underpin your content creation. 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</a:pPr>
            <a:r>
              <a:rPr lang="en-GB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Expected attitude/behaviour: </a:t>
            </a: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Consider using </a:t>
            </a:r>
            <a:r>
              <a:rPr lang="en-GB" sz="900" i="1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</a:ext>
                </a:extLst>
              </a:rPr>
              <a:t>COM-B principles</a:t>
            </a: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outline what awareness, attitudinal or behavioural barriers your comms will help overcome.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1" name="Google Shape;321;p4"/>
          <p:cNvSpPr/>
          <p:nvPr/>
        </p:nvSpPr>
        <p:spPr>
          <a:xfrm>
            <a:off x="6822432" y="3190343"/>
            <a:ext cx="507000" cy="223200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</a:t>
            </a:r>
            <a:r>
              <a:rPr lang="en-GB" sz="1000" i="1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GB" sz="1000" b="1" i="1" u="sng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-GB" sz="10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IS</a:t>
            </a:r>
            <a:endParaRPr sz="1000" b="0" i="1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ff37fefec_1_0"/>
          <p:cNvSpPr txBox="1"/>
          <p:nvPr/>
        </p:nvSpPr>
        <p:spPr>
          <a:xfrm>
            <a:off x="1905225" y="171900"/>
            <a:ext cx="67554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2.</a:t>
            </a:r>
            <a:r>
              <a:rPr lang="en-GB" sz="1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</a:ext>
                </a:extLst>
              </a:rPr>
              <a:t> OUTPUTS</a:t>
            </a:r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7" name="Google Shape;327;g31ff37fefec_1_0"/>
          <p:cNvSpPr/>
          <p:nvPr/>
        </p:nvSpPr>
        <p:spPr>
          <a:xfrm>
            <a:off x="132675" y="896325"/>
            <a:ext cx="2746200" cy="4097400"/>
          </a:xfrm>
          <a:prstGeom prst="roundRect">
            <a:avLst>
              <a:gd name="adj" fmla="val 2957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Summary of what was delivered </a:t>
            </a:r>
            <a:endParaRPr u="sng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successfully your communication activity reached your target audience</a:t>
            </a:r>
            <a:endParaRPr sz="10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8" name="Google Shape;328;g31ff37fefec_1_0"/>
          <p:cNvSpPr/>
          <p:nvPr/>
        </p:nvSpPr>
        <p:spPr>
          <a:xfrm>
            <a:off x="2968650" y="896325"/>
            <a:ext cx="6068400" cy="4134600"/>
          </a:xfrm>
          <a:prstGeom prst="roundRect">
            <a:avLst>
              <a:gd name="adj" fmla="val 7392"/>
            </a:avLst>
          </a:prstGeom>
          <a:noFill/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1" u="none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[</a:t>
            </a:r>
            <a:r>
              <a:rPr lang="en-GB" sz="1200" i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Comms</a:t>
            </a:r>
            <a:r>
              <a:rPr lang="en-GB" sz="1200" b="0" i="1" u="none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imagery</a:t>
            </a:r>
            <a:r>
              <a:rPr lang="en-GB" sz="1200" i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, </a:t>
            </a:r>
            <a:r>
              <a:rPr lang="en-GB" sz="1200" i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</a:ext>
                </a:extLst>
              </a:rPr>
              <a:t>post screenshot</a:t>
            </a:r>
            <a:r>
              <a:rPr lang="en-GB" sz="1200" i="1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s, messaging used, engagement/event photos etc…</a:t>
            </a:r>
            <a:r>
              <a:rPr lang="en-GB" sz="1200" b="0" i="1" u="none" strike="noStrike" cap="non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] </a:t>
            </a:r>
            <a:endParaRPr sz="1400" b="0" i="1" u="none" strike="noStrike" cap="non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41719d4e67_0_0"/>
          <p:cNvSpPr txBox="1"/>
          <p:nvPr/>
        </p:nvSpPr>
        <p:spPr>
          <a:xfrm>
            <a:off x="1905225" y="171900"/>
            <a:ext cx="67554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2. </a:t>
            </a:r>
            <a:r>
              <a:rPr lang="en-GB" sz="1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</a:ext>
                </a:extLst>
              </a:rPr>
              <a:t>OUTPUTS, 3. OUTTAKES and Continuous Learning </a:t>
            </a:r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34" name="Google Shape;334;g341719d4e67_0_0"/>
          <p:cNvGraphicFramePr/>
          <p:nvPr/>
        </p:nvGraphicFramePr>
        <p:xfrm>
          <a:off x="73200" y="1222408"/>
          <a:ext cx="8997575" cy="3703230"/>
        </p:xfrm>
        <a:graphic>
          <a:graphicData uri="http://schemas.openxmlformats.org/drawingml/2006/table">
            <a:tbl>
              <a:tblPr>
                <a:noFill/>
                <a:tableStyleId>{FCD84662-B0C8-4A0D-8802-0F346E62E719}</a:tableStyleId>
              </a:tblPr>
              <a:tblGrid>
                <a:gridCol w="127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06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State what you have done at each stage or wave of comms activity.</a:t>
                      </a: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200" b="1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 sz="9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E.g. audience reach, impressions, exposure etc.</a:t>
                      </a: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Metrics should correspond to the key messages and channels outlined on the </a:t>
                      </a:r>
                      <a:r>
                        <a:rPr lang="en-GB" sz="900" u="sng">
                          <a:solidFill>
                            <a:schemeClr val="hlink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hlinkClick r:id="rId3" action="ppaction://hlinksldjump"/>
                        </a:rPr>
                        <a:t>INPUT slide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</a:t>
                      </a: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 sz="9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Outline observed attitudinal or intention changes due to this output, e.g:,</a:t>
                      </a: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269999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Proxima Nova"/>
                        <a:buChar char="●"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Audience’s awareness and recognition</a:t>
                      </a: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269999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Proxima Nova"/>
                        <a:buChar char="●"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Audience’s attitudes and intentions</a:t>
                      </a: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269999" marR="0" lvl="0" indent="-1524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Proxima Nova"/>
                        <a:buChar char="●"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Stakeholder/press’s response and sentiments</a:t>
                      </a: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 sz="9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have you learnt? </a:t>
                      </a: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improvements will you next implement?</a:t>
                      </a: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(Here, for example, the learnings from Wave 1 should already be applied in Wave 2.) </a:t>
                      </a: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          </a:ext>
                          </a:extLst>
                        </a:rPr>
                        <a:t>Wave 1: 15 Jan</a:t>
                      </a: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        </a:ext>
                        </a:extLs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          </a:ext>
                          </a:extLst>
                        </a:rPr>
                        <a:t>Launched “Fuel Your Future” </a:t>
                      </a:r>
                      <a:r>
                        <a:rPr lang="en-GB" sz="9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          </a:ext>
                          </a:extLst>
                        </a:rPr>
                        <a:t>out-of-home comms targeting under-18s pupils</a:t>
                      </a: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          </a:ext>
                          </a:extLst>
                        </a:rPr>
                        <a:t> </a:t>
                      </a: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78,500 impressions with a reach of 19,600 unique viewers </a:t>
                      </a:r>
                      <a:endParaRPr sz="12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for p</a:t>
                      </a: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          </a:ext>
                          </a:extLst>
                        </a:rPr>
                        <a:t>osters at 7 train stations and 45 bus shelters near schools.</a:t>
                      </a:r>
                      <a:endParaRPr sz="9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36% of target audience aware. </a:t>
                      </a:r>
                      <a:endParaRPr sz="12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Those who are aware mentioned feeling “told off” for not being healthier and think advice to exercise 60 minutes per day is “prescriptive”.</a:t>
                      </a:r>
                      <a:endParaRPr sz="9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Government as messenger might have created a hierarchy with students, making messages “hard to stomach”. Awareness is low for out-of-home comms. </a:t>
                      </a:r>
                      <a:r>
                        <a:rPr lang="en-GB" sz="9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Influencers may be a more suitable messenger and social media would be a better channel.</a:t>
                      </a: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4"/>
                            </a:ext>
                          </a:extLst>
                        </a:rPr>
                        <a:t>Wave 2: 17 - 31 Jul</a:t>
                      </a: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5"/>
                          </a:ext>
                        </a:extLs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6"/>
                            </a:ext>
                          </a:extLst>
                        </a:rPr>
                        <a:t>3 Instagram reels advice led by 3 lifestyle influencers. </a:t>
                      </a: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7"/>
                            </a:ext>
                          </a:extLst>
                        </a:rPr>
                        <a:t>New tagline tweaked “Fuel Your New School Year”</a:t>
                      </a: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</a:t>
                      </a: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3200" b="1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 sz="9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420,000 impressions with a reach of 125,000 unique views </a:t>
                      </a:r>
                      <a:endParaRPr sz="12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Average 140,000 impressions and 41,700 users per reel. </a:t>
                      </a:r>
                      <a:endParaRPr sz="9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 sz="9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 </a:t>
                      </a:r>
                      <a:r>
                        <a:rPr lang="en-GB" sz="12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view through rate.</a:t>
                      </a:r>
                      <a:r>
                        <a:rPr lang="en-GB" sz="12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endParaRPr sz="12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61% of comments were positive – </a:t>
                      </a: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comments mentioned “feeling part of a movement” when joining influencers. Some want more advice on meat substitutes like non-meat burgers. </a:t>
                      </a:r>
                      <a:endParaRPr sz="9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 sz="9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Audience more positive about message from influencers compared to previous government led advice. </a:t>
                      </a:r>
                      <a:endParaRPr sz="9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Next comms wave will include directing viewers to website that responds to queries specific to </a:t>
                      </a:r>
                      <a:r>
                        <a:rPr lang="en-GB" sz="900" b="1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different dietary requirements</a:t>
                      </a:r>
                      <a:r>
                        <a:rPr lang="en-GB" sz="900" i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 </a:t>
                      </a:r>
                      <a:endParaRPr sz="900" i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5" name="Google Shape;335;g341719d4e67_0_0"/>
          <p:cNvSpPr/>
          <p:nvPr/>
        </p:nvSpPr>
        <p:spPr>
          <a:xfrm>
            <a:off x="1728988" y="864925"/>
            <a:ext cx="2211600" cy="322200"/>
          </a:xfrm>
          <a:prstGeom prst="roundRect">
            <a:avLst>
              <a:gd name="adj" fmla="val 19059"/>
            </a:avLst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Output</a:t>
            </a:r>
            <a:endParaRPr sz="600" b="0" i="1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6" name="Google Shape;336;g341719d4e67_0_0"/>
          <p:cNvSpPr/>
          <p:nvPr/>
        </p:nvSpPr>
        <p:spPr>
          <a:xfrm>
            <a:off x="4323850" y="864925"/>
            <a:ext cx="2256900" cy="322200"/>
          </a:xfrm>
          <a:prstGeom prst="roundRect">
            <a:avLst>
              <a:gd name="adj" fmla="val 19059"/>
            </a:avLst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Outtake</a:t>
            </a:r>
            <a:endParaRPr sz="600" b="0" i="1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7" name="Google Shape;337;g341719d4e67_0_0"/>
          <p:cNvSpPr/>
          <p:nvPr/>
        </p:nvSpPr>
        <p:spPr>
          <a:xfrm>
            <a:off x="6963875" y="864925"/>
            <a:ext cx="2112900" cy="322200"/>
          </a:xfrm>
          <a:prstGeom prst="roundRect">
            <a:avLst>
              <a:gd name="adj" fmla="val 19059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Learning </a:t>
            </a:r>
            <a:endParaRPr sz="600" b="0" i="1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8" name="Google Shape;338;g341719d4e67_0_0"/>
          <p:cNvSpPr/>
          <p:nvPr/>
        </p:nvSpPr>
        <p:spPr>
          <a:xfrm>
            <a:off x="73200" y="864925"/>
            <a:ext cx="1271400" cy="322200"/>
          </a:xfrm>
          <a:prstGeom prst="roundRect">
            <a:avLst>
              <a:gd name="adj" fmla="val 1905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500" b="1">
                <a:solidFill>
                  <a:srgbClr val="0A5394"/>
                </a:solidFill>
                <a:latin typeface="Proxima Nova"/>
                <a:ea typeface="Proxima Nova"/>
                <a:cs typeface="Proxima Nova"/>
                <a:sym typeface="Proxima Nova"/>
              </a:rPr>
              <a:t>Activity</a:t>
            </a:r>
            <a:endParaRPr sz="600" b="0" i="1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"/>
          <p:cNvSpPr txBox="1"/>
          <p:nvPr/>
        </p:nvSpPr>
        <p:spPr>
          <a:xfrm>
            <a:off x="1905225" y="171900"/>
            <a:ext cx="67554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4. OUTCOMES, </a:t>
            </a:r>
            <a:r>
              <a:rPr lang="en-GB" sz="2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5. </a:t>
            </a:r>
            <a:r>
              <a:rPr lang="en-GB" sz="2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</a:ext>
                </a:extLst>
              </a:rPr>
              <a:t>IMPACT</a:t>
            </a:r>
            <a:endParaRPr sz="21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4" name="Google Shape;344;p7"/>
          <p:cNvSpPr/>
          <p:nvPr/>
        </p:nvSpPr>
        <p:spPr>
          <a:xfrm>
            <a:off x="4440200" y="3377945"/>
            <a:ext cx="4617900" cy="1625100"/>
          </a:xfrm>
          <a:prstGeom prst="roundRect">
            <a:avLst>
              <a:gd name="adj" fmla="val 7462"/>
            </a:avLst>
          </a:prstGeom>
          <a:solidFill>
            <a:srgbClr val="FCE5CD"/>
          </a:solidFill>
          <a:ln w="2857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Impact on Comms and Policy Objectives </a:t>
            </a:r>
            <a:endParaRPr sz="1200" b="1" i="0" u="sng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i="1">
                <a:latin typeface="Proxima Nova"/>
                <a:ea typeface="Proxima Nova"/>
                <a:cs typeface="Proxima Nova"/>
                <a:sym typeface="Proxima Nova"/>
              </a:rPr>
              <a:t>Outline how this comms might have: </a:t>
            </a:r>
            <a:endParaRPr sz="9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-GB" sz="900" i="1">
                <a:latin typeface="Proxima Nova"/>
                <a:ea typeface="Proxima Nova"/>
                <a:cs typeface="Proxima Nova"/>
                <a:sym typeface="Proxima Nova"/>
              </a:rPr>
              <a:t>Contributed to your comms objectives through addressing audience awareness, attitudes and/or behavioural barriers or changing behaviours</a:t>
            </a:r>
            <a:endParaRPr sz="9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-GB" sz="900" i="1">
                <a:latin typeface="Proxima Nova"/>
                <a:ea typeface="Proxima Nova"/>
                <a:cs typeface="Proxima Nova"/>
                <a:sym typeface="Proxima Nova"/>
              </a:rPr>
              <a:t>Supported delivery of a specific policy</a:t>
            </a:r>
            <a:endParaRPr sz="9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-GB" sz="900" i="1">
                <a:latin typeface="Proxima Nova"/>
                <a:ea typeface="Proxima Nova"/>
                <a:cs typeface="Proxima Nova"/>
                <a:sym typeface="Proxima Nova"/>
              </a:rPr>
              <a:t>Served as the backdrop/branding or built reputation to enable the success of a wider campaign</a:t>
            </a:r>
            <a:endParaRPr sz="9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-GB" sz="900" i="1">
                <a:latin typeface="Proxima Nova"/>
                <a:ea typeface="Proxima Nova"/>
                <a:cs typeface="Proxima Nova"/>
                <a:sym typeface="Proxima Nova"/>
              </a:rPr>
              <a:t>Contributed to any wider organisational aspirations</a:t>
            </a:r>
            <a:endParaRPr sz="9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Proxima Nova"/>
              <a:buChar char="●"/>
            </a:pPr>
            <a:r>
              <a:rPr lang="en-GB" sz="900" i="1">
                <a:latin typeface="Proxima Nova"/>
                <a:ea typeface="Proxima Nova"/>
                <a:cs typeface="Proxima Nova"/>
                <a:sym typeface="Proxima Nova"/>
              </a:rPr>
              <a:t>Consider money spent vs outcomes reached. </a:t>
            </a:r>
            <a:endParaRPr sz="900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5" name="Google Shape;345;p7"/>
          <p:cNvSpPr/>
          <p:nvPr/>
        </p:nvSpPr>
        <p:spPr>
          <a:xfrm>
            <a:off x="122825" y="1656050"/>
            <a:ext cx="4245300" cy="3350700"/>
          </a:xfrm>
          <a:prstGeom prst="roundRect">
            <a:avLst>
              <a:gd name="adj" fmla="val 4126"/>
            </a:avLst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Scoring/Evaluation</a:t>
            </a:r>
            <a:endParaRPr sz="1400" b="1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6" name="Google Shape;346;p7"/>
          <p:cNvSpPr/>
          <p:nvPr/>
        </p:nvSpPr>
        <p:spPr>
          <a:xfrm>
            <a:off x="209375" y="4074475"/>
            <a:ext cx="4088400" cy="861900"/>
          </a:xfrm>
          <a:prstGeom prst="roundRect">
            <a:avLst>
              <a:gd name="adj" fmla="val 8356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18000" tIns="18000" rIns="18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Outline how achieving or not achieving the </a:t>
            </a:r>
            <a:r>
              <a:rPr lang="en-GB" sz="1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targets</a:t>
            </a: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or KPIs has helped with or impeded the progress of reaching the comms and policy objectives. Add links to full reports as appropriate.  </a:t>
            </a:r>
            <a:endParaRPr sz="10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47" name="Google Shape;347;p7"/>
          <p:cNvGraphicFramePr/>
          <p:nvPr/>
        </p:nvGraphicFramePr>
        <p:xfrm>
          <a:off x="209375" y="2031650"/>
          <a:ext cx="4088400" cy="1956000"/>
        </p:xfrm>
        <a:graphic>
          <a:graphicData uri="http://schemas.openxmlformats.org/drawingml/2006/table">
            <a:tbl>
              <a:tblPr>
                <a:noFill/>
                <a:tableStyleId>{FCD84662-B0C8-4A0D-8802-0F346E62E719}</a:tableStyleId>
              </a:tblPr>
              <a:tblGrid>
                <a:gridCol w="263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Metric description </a:t>
                      </a:r>
                      <a:r>
                        <a:rPr lang="en-GB" sz="8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9"/>
                            </a:ext>
                          </a:extLst>
                        </a:rPr>
                        <a:t>(</a:t>
                      </a:r>
                      <a:r>
                        <a:rPr lang="en-GB" sz="8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0"/>
                            </a:ext>
                          </a:extLst>
                        </a:rPr>
                        <a:t>averages over time</a:t>
                      </a:r>
                      <a:r>
                        <a:rPr lang="en-GB" sz="8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1"/>
                            </a:ext>
                          </a:extLst>
                        </a:rPr>
                        <a:t>)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2"/>
                            </a:ext>
                          </a:extLst>
                        </a:rPr>
                        <a:t>Target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or bench</a:t>
                      </a:r>
                      <a:r>
                        <a:rPr lang="en-GB" sz="1000" b="1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mark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3"/>
                            </a:ext>
                          </a:extLst>
                        </a:rPr>
                        <a:t>Achieved 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Metric </a:t>
                      </a: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one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??%</a:t>
                      </a:r>
                      <a:endParaRPr sz="1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??%</a:t>
                      </a:r>
                      <a:endParaRPr sz="1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Metric </a:t>
                      </a: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two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??%</a:t>
                      </a:r>
                      <a:endParaRPr sz="1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??%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Metric </a:t>
                      </a: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three etc. .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??%</a:t>
                      </a:r>
                      <a:endParaRPr sz="14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??%</a:t>
                      </a:r>
                      <a:endParaRPr b="1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36000" marR="36000" marT="36000" marB="36000">
                    <a:lnL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8" name="Google Shape;348;p7"/>
          <p:cNvSpPr/>
          <p:nvPr/>
        </p:nvSpPr>
        <p:spPr>
          <a:xfrm>
            <a:off x="1852373" y="1732262"/>
            <a:ext cx="507000" cy="223200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1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OASI</a:t>
            </a:r>
            <a:r>
              <a:rPr lang="en-GB" sz="1000" b="0" i="1" u="sng" strike="noStrike" cap="none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</a:t>
            </a:r>
            <a:endParaRPr sz="1000" b="1" i="1" u="sng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9" name="Google Shape;349;p7"/>
          <p:cNvSpPr/>
          <p:nvPr/>
        </p:nvSpPr>
        <p:spPr>
          <a:xfrm>
            <a:off x="4440277" y="1652350"/>
            <a:ext cx="4617900" cy="1668300"/>
          </a:xfrm>
          <a:prstGeom prst="roundRect">
            <a:avLst>
              <a:gd name="adj" fmla="val 7462"/>
            </a:avLst>
          </a:prstGeom>
          <a:solidFill>
            <a:srgbClr val="C9DAF8"/>
          </a:solidFill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Outcomes</a:t>
            </a:r>
            <a:r>
              <a:rPr lang="en-GB" sz="1000" b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000" b="1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(barriers to behaviour change reduced / behaviour change observed)</a:t>
            </a:r>
            <a:endParaRPr sz="1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179999" lvl="0" indent="-14714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AutoNum type="arabicPeriod"/>
            </a:pP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4"/>
                  </a:ext>
                </a:extLst>
              </a:rPr>
              <a:t>Consider how barriers to behaviour change have been reduced. </a:t>
            </a:r>
            <a:endParaRPr sz="9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5"/>
                </a:ext>
              </a:extLst>
            </a:endParaRPr>
          </a:p>
          <a:p>
            <a:pPr marL="179999" lvl="0" indent="-14714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AutoNum type="arabicPeriod"/>
            </a:pP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6"/>
                  </a:ext>
                </a:extLst>
              </a:rPr>
              <a:t>If possible, also highlight what actual behaviour change you have observed. </a:t>
            </a:r>
            <a:endParaRPr sz="9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7"/>
                </a:ext>
              </a:extLst>
            </a:endParaRPr>
          </a:p>
          <a:p>
            <a:pPr marL="179999" lvl="0" indent="-14714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Proxima Nova"/>
              <a:buAutoNum type="arabicPeriod"/>
            </a:pPr>
            <a:r>
              <a:rPr lang="en-GB" sz="9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8"/>
                  </a:ext>
                </a:extLst>
              </a:rPr>
              <a:t>Discuss any contextual factors (events, seasons effects, etc.) that may influence outcomes.</a:t>
            </a:r>
            <a:endParaRPr sz="9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1">
                <a:latin typeface="Proxima Nova"/>
                <a:ea typeface="Proxima Nova"/>
                <a:cs typeface="Proxima Nova"/>
                <a:sym typeface="Proxima Nova"/>
              </a:rPr>
              <a:t>See a worked example of COM-B in the </a:t>
            </a:r>
            <a:r>
              <a:rPr lang="en-GB" sz="900" i="1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9"/>
                  </a:ext>
                </a:extLst>
              </a:rPr>
              <a:t>low/no-cost evaluation guidance</a:t>
            </a:r>
            <a:r>
              <a:rPr lang="en-GB" sz="900" i="1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sz="900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50" name="Google Shape;350;p7"/>
          <p:cNvGraphicFramePr/>
          <p:nvPr/>
        </p:nvGraphicFramePr>
        <p:xfrm>
          <a:off x="139225" y="881143"/>
          <a:ext cx="8918875" cy="713900"/>
        </p:xfrm>
        <a:graphic>
          <a:graphicData uri="http://schemas.openxmlformats.org/drawingml/2006/table">
            <a:tbl>
              <a:tblPr>
                <a:noFill/>
                <a:tableStyleId>{FCD84662-B0C8-4A0D-8802-0F346E62E719}</a:tableStyleId>
              </a:tblPr>
              <a:tblGrid>
                <a:gridCol w="24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sng" strike="noStrike" cap="none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Outputs</a:t>
                      </a:r>
                      <a:endParaRPr sz="1200" b="1" u="sng" strike="noStrike" cap="non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i="1" u="none" strike="noStrike" cap="none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Short summary</a:t>
                      </a:r>
                      <a:endParaRPr sz="800" i="1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200" b="1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sng" strike="noStrike" cap="none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Outtakes</a:t>
                      </a:r>
                      <a:endParaRPr sz="1200" b="1" u="sng" strike="noStrike" cap="non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i="1" u="none" strike="noStrike" cap="none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Short summary </a:t>
                      </a:r>
                      <a:endParaRPr sz="1200" b="1" u="sng" strike="noStrike" cap="non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200" b="1" i="0" u="none" strike="noStrike" cap="non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→</a:t>
                      </a: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sng" strike="noStrike" cap="none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0"/>
                            </a:ext>
                          </a:extLst>
                        </a:rPr>
                        <a:t>Outcomes</a:t>
                      </a:r>
                      <a:endParaRPr sz="1200" b="1" u="sng" strike="noStrike" cap="non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1"/>
                          </a:ext>
                        </a:extLs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i="1" u="none" strike="noStrike" cap="none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2"/>
                            </a:ext>
                          </a:extLst>
                        </a:rPr>
                        <a:t>Short summary of how </a:t>
                      </a:r>
                      <a:r>
                        <a:rPr lang="en-GB" sz="800" i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3"/>
                            </a:ext>
                          </a:extLst>
                        </a:rPr>
                        <a:t>Outputs</a:t>
                      </a:r>
                      <a:r>
                        <a:rPr lang="en-GB" sz="800" i="1" u="none" strike="noStrike" cap="none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4"/>
                            </a:ext>
                          </a:extLst>
                        </a:rPr>
                        <a:t> and </a:t>
                      </a:r>
                      <a:r>
                        <a:rPr lang="en-GB" sz="800" i="1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5"/>
                            </a:ext>
                          </a:extLst>
                        </a:rPr>
                        <a:t>Outtakes have influenced Outcomes </a:t>
                      </a:r>
                      <a:endParaRPr sz="1200" b="1" u="sng" strike="noStrike" cap="non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"/>
          <p:cNvSpPr txBox="1"/>
          <p:nvPr/>
        </p:nvSpPr>
        <p:spPr>
          <a:xfrm>
            <a:off x="2532325" y="171900"/>
            <a:ext cx="61281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6. LEARNING &amp; INNOVATION </a:t>
            </a:r>
            <a:r>
              <a:rPr lang="en-GB" sz="2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6"/>
                  </a:ext>
                </a:extLst>
              </a:rPr>
              <a:t>–</a:t>
            </a:r>
            <a:r>
              <a:rPr lang="en-GB" sz="21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strategic insight</a:t>
            </a:r>
            <a:endParaRPr sz="21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6" name="Google Shape;356;p9"/>
          <p:cNvSpPr/>
          <p:nvPr/>
        </p:nvSpPr>
        <p:spPr>
          <a:xfrm>
            <a:off x="576275" y="1156700"/>
            <a:ext cx="3722100" cy="592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State what worked well and what worked not so well. </a:t>
            </a:r>
            <a:endParaRPr sz="10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4651267" y="1156709"/>
            <a:ext cx="4383300" cy="5922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</a:t>
            </a: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worked well, outline how to embrace it in future comms, scale up or down.</a:t>
            </a:r>
            <a:endParaRPr sz="10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105450" y="3720875"/>
            <a:ext cx="8925600" cy="1301700"/>
          </a:xfrm>
          <a:prstGeom prst="roundRect">
            <a:avLst>
              <a:gd name="adj" fmla="val 19059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7"/>
                  </a:ext>
                </a:extLst>
              </a:rPr>
              <a:t>Have you conducted any experiments or trials to test your innovation?</a:t>
            </a:r>
            <a:endParaRPr sz="12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else can </a:t>
            </a:r>
            <a:r>
              <a:rPr lang="en-GB" sz="12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</a:t>
            </a:r>
            <a:r>
              <a:rPr lang="en-GB" sz="1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do better or differently in the future?</a:t>
            </a:r>
            <a:endParaRPr sz="1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</a:pP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State other difficulties you have encountered during your comms and what lessons you can thus take. </a:t>
            </a:r>
            <a:endParaRPr sz="10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</a:pP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8"/>
                  </a:ext>
                </a:extLst>
              </a:rPr>
              <a:t>Suggest </a:t>
            </a:r>
            <a:r>
              <a:rPr lang="en-GB" sz="1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9"/>
                  </a:ext>
                </a:extLst>
              </a:rPr>
              <a:t>who or comms of what nature can benefit from these lessons learnt. </a:t>
            </a:r>
            <a:endParaRPr sz="10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</a:pP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Note down any aspects of your comms that the current evaluation could not investigate and thus warrant further exploration in future evaluations. </a:t>
            </a:r>
            <a:endParaRPr sz="10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9" name="Google Shape;359;p9"/>
          <p:cNvSpPr/>
          <p:nvPr/>
        </p:nvSpPr>
        <p:spPr>
          <a:xfrm>
            <a:off x="4298512" y="1210500"/>
            <a:ext cx="352800" cy="40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87" y="1251100"/>
            <a:ext cx="403400" cy="4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9"/>
          <p:cNvSpPr/>
          <p:nvPr/>
        </p:nvSpPr>
        <p:spPr>
          <a:xfrm>
            <a:off x="576275" y="1832425"/>
            <a:ext cx="3722100" cy="797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Replace the tick and cross icons accordingly… </a:t>
            </a:r>
            <a:endParaRPr sz="10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2" name="Google Shape;362;p9"/>
          <p:cNvSpPr/>
          <p:nvPr/>
        </p:nvSpPr>
        <p:spPr>
          <a:xfrm>
            <a:off x="4651336" y="1832438"/>
            <a:ext cx="4383300" cy="7977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things that didn’t work well or worked better than expected, outline any lessons learnt. </a:t>
            </a:r>
            <a:endParaRPr sz="10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3" name="Google Shape;363;p9"/>
          <p:cNvSpPr/>
          <p:nvPr/>
        </p:nvSpPr>
        <p:spPr>
          <a:xfrm>
            <a:off x="4298582" y="2044131"/>
            <a:ext cx="3528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87" y="2044475"/>
            <a:ext cx="403400" cy="4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9"/>
          <p:cNvSpPr/>
          <p:nvPr/>
        </p:nvSpPr>
        <p:spPr>
          <a:xfrm>
            <a:off x="576275" y="2713650"/>
            <a:ext cx="3722100" cy="797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Or feel free to replace with other icons where you see fit. </a:t>
            </a:r>
            <a:endParaRPr sz="10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4651423" y="2713663"/>
            <a:ext cx="4383300" cy="7977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Also outline possible ways to tweak your approach</a:t>
            </a:r>
            <a:r>
              <a:rPr lang="en-GB" sz="1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in the future. Try include details of any pilots or experiments that you will be running.</a:t>
            </a:r>
            <a:r>
              <a:rPr lang="en-GB" sz="1000" b="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0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4298661" y="2913888"/>
            <a:ext cx="352800" cy="40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63" y="2914250"/>
            <a:ext cx="403400" cy="4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9"/>
          <p:cNvSpPr txBox="1"/>
          <p:nvPr/>
        </p:nvSpPr>
        <p:spPr>
          <a:xfrm>
            <a:off x="576275" y="868400"/>
            <a:ext cx="10320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INSIGHT</a:t>
            </a:r>
            <a:endParaRPr sz="1400" b="1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0" name="Google Shape;370;p9"/>
          <p:cNvSpPr txBox="1"/>
          <p:nvPr/>
        </p:nvSpPr>
        <p:spPr>
          <a:xfrm>
            <a:off x="4651450" y="868400"/>
            <a:ext cx="29259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sng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LEARNT </a:t>
            </a:r>
            <a:endParaRPr sz="1400" b="1" i="0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0"/>
          <p:cNvSpPr txBox="1"/>
          <p:nvPr/>
        </p:nvSpPr>
        <p:spPr>
          <a:xfrm>
            <a:off x="471300" y="4656650"/>
            <a:ext cx="820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OFFICIAL - SENSITIVE - FOR HMG USE ONLY</a:t>
            </a:r>
            <a:endParaRPr sz="6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471300" y="1303150"/>
            <a:ext cx="820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information:</a:t>
            </a:r>
            <a:endParaRPr sz="12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7" name="Google Shape;377;p10"/>
          <p:cNvSpPr txBox="1"/>
          <p:nvPr/>
        </p:nvSpPr>
        <p:spPr>
          <a:xfrm>
            <a:off x="471300" y="42873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[month] [year]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0"/>
          <p:cNvSpPr txBox="1"/>
          <p:nvPr/>
        </p:nvSpPr>
        <p:spPr>
          <a:xfrm>
            <a:off x="471300" y="28875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GCS Applied Data and Insight Team</a:t>
            </a:r>
            <a:endParaRPr sz="1200" b="0" i="0" u="none" strike="noStrike" cap="none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dirty="0" err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iandeteam</a:t>
            </a:r>
            <a:r>
              <a:rPr lang="en-GB" sz="1200" b="0" i="0" u="none" strike="noStrike" cap="none" dirty="0" err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@cabinetoffice.gov.uk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0"/>
          <p:cNvSpPr txBox="1"/>
          <p:nvPr/>
        </p:nvSpPr>
        <p:spPr>
          <a:xfrm>
            <a:off x="471300" y="18391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[representative]</a:t>
            </a:r>
            <a:endParaRPr sz="12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[email]</a:t>
            </a:r>
            <a:endParaRPr sz="12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0" name="Google Shape;380;p10"/>
          <p:cNvSpPr txBox="1"/>
          <p:nvPr/>
        </p:nvSpPr>
        <p:spPr>
          <a:xfrm>
            <a:off x="3471300" y="18391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[representative]</a:t>
            </a:r>
            <a:endParaRPr sz="12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[email]</a:t>
            </a:r>
            <a:endParaRPr sz="12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CSET Light">
  <a:themeElements>
    <a:clrScheme name="Simple Light">
      <a:dk1>
        <a:srgbClr val="24135F"/>
      </a:dk1>
      <a:lt1>
        <a:srgbClr val="FFFFFF"/>
      </a:lt1>
      <a:dk2>
        <a:srgbClr val="4D4E53"/>
      </a:dk2>
      <a:lt2>
        <a:srgbClr val="FFFFFF"/>
      </a:lt2>
      <a:accent1>
        <a:srgbClr val="005ABB"/>
      </a:accent1>
      <a:accent2>
        <a:srgbClr val="CD5A13"/>
      </a:accent2>
      <a:accent3>
        <a:srgbClr val="5BB4E5"/>
      </a:accent3>
      <a:accent4>
        <a:srgbClr val="ECAC00"/>
      </a:accent4>
      <a:accent5>
        <a:srgbClr val="78256F"/>
      </a:accent5>
      <a:accent6>
        <a:srgbClr val="899639"/>
      </a:accent6>
      <a:hlink>
        <a:srgbClr val="1A27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Microsoft Macintosh PowerPoint</Application>
  <PresentationFormat>On-screen Show (16:9)</PresentationFormat>
  <Paragraphs>186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Proxima Nova</vt:lpstr>
      <vt:lpstr>Helvetica Neue</vt:lpstr>
      <vt:lpstr>Arial</vt:lpstr>
      <vt:lpstr>Helvetica Neue Light</vt:lpstr>
      <vt:lpstr>Proxima Nova Extrabold</vt:lpstr>
      <vt:lpstr>Simple Light</vt:lpstr>
      <vt:lpstr>Simple Light</vt:lpstr>
      <vt:lpstr>GCSET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Clement Yeung</cp:lastModifiedBy>
  <cp:revision>1</cp:revision>
  <dcterms:modified xsi:type="dcterms:W3CDTF">2025-03-26T15:23:30Z</dcterms:modified>
</cp:coreProperties>
</file>