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15119350" cy="10439400"/>
  <p:notesSz cx="6797675" cy="9872663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Helvetica Neue" panose="02000503000000020004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439">
          <p15:clr>
            <a:srgbClr val="9AA0A6"/>
          </p15:clr>
        </p15:guide>
        <p15:guide id="2" pos="4780">
          <p15:clr>
            <a:srgbClr val="9AA0A6"/>
          </p15:clr>
        </p15:guide>
        <p15:guide id="3" orient="horz" pos="4922">
          <p15:clr>
            <a:srgbClr val="9AA0A6"/>
          </p15:clr>
        </p15:guide>
        <p15:guide id="4" orient="horz" pos="4154">
          <p15:clr>
            <a:srgbClr val="9AA0A6"/>
          </p15:clr>
        </p15:guide>
        <p15:guide id="5" orient="horz" pos="397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416" autoAdjust="0"/>
    <p:restoredTop sz="94599"/>
  </p:normalViewPr>
  <p:slideViewPr>
    <p:cSldViewPr snapToGrid="0">
      <p:cViewPr varScale="1">
        <p:scale>
          <a:sx n="69" d="100"/>
          <a:sy n="69" d="100"/>
        </p:scale>
        <p:origin x="2496" y="216"/>
      </p:cViewPr>
      <p:guideLst>
        <p:guide orient="horz" pos="4439"/>
        <p:guide pos="4780"/>
        <p:guide orient="horz" pos="4922"/>
        <p:guide orient="horz" pos="4154"/>
        <p:guide orient="horz" pos="39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85838" y="1233488"/>
            <a:ext cx="4826000" cy="3332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51221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7320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377320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22375" y="1143000"/>
            <a:ext cx="4468813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91452" y="4400550"/>
            <a:ext cx="5531614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0" name="Google Shape;110;p4:notes"/>
          <p:cNvSpPr txBox="1">
            <a:spLocks noGrp="1"/>
          </p:cNvSpPr>
          <p:nvPr>
            <p:ph type="sldNum" idx="12"/>
          </p:nvPr>
        </p:nvSpPr>
        <p:spPr>
          <a:xfrm>
            <a:off x="3916626" y="8685214"/>
            <a:ext cx="2996291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756000" y="418084"/>
            <a:ext cx="13607999" cy="17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7100" i="0" u="none" strike="noStrike" cap="none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body" idx="1"/>
          </p:nvPr>
        </p:nvSpPr>
        <p:spPr>
          <a:xfrm>
            <a:off x="756000" y="2436000"/>
            <a:ext cx="13607999" cy="68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L="457200" marR="0" lvl="0" indent="-55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00"/>
              <a:buChar char="•"/>
              <a:defRPr sz="5200" i="0" u="none" strike="noStrike" cap="none">
                <a:solidFill>
                  <a:schemeClr val="dk1"/>
                </a:solidFill>
              </a:defRPr>
            </a:lvl1pPr>
            <a:lvl2pPr marL="914400" marR="0" lvl="1" indent="-51435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Char char="–"/>
              <a:defRPr sz="4500" i="0" u="none" strike="noStrike" cap="none">
                <a:solidFill>
                  <a:schemeClr val="dk1"/>
                </a:solidFill>
              </a:defRPr>
            </a:lvl2pPr>
            <a:lvl3pPr marL="1371600" marR="0" lvl="2" indent="-4762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  <a:defRPr sz="3900" i="0" u="none" strike="noStrike" cap="none">
                <a:solidFill>
                  <a:schemeClr val="dk1"/>
                </a:solidFill>
              </a:defRPr>
            </a:lvl3pPr>
            <a:lvl4pPr marL="1828800" marR="0" lvl="3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 i="0" u="none" strike="noStrike" cap="none">
                <a:solidFill>
                  <a:schemeClr val="dk1"/>
                </a:solidFill>
              </a:defRPr>
            </a:lvl4pPr>
            <a:lvl5pPr marL="2286000" marR="0" lvl="4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»"/>
              <a:defRPr sz="3200" i="0" u="none" strike="noStrike" cap="none">
                <a:solidFill>
                  <a:schemeClr val="dk1"/>
                </a:solidFill>
              </a:defRPr>
            </a:lvl5pPr>
            <a:lvl6pPr marL="2743200" marR="0" lvl="5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 i="0" u="none" strike="noStrike" cap="none">
                <a:solidFill>
                  <a:schemeClr val="dk1"/>
                </a:solidFill>
              </a:defRPr>
            </a:lvl6pPr>
            <a:lvl7pPr marL="3200400" marR="0" lvl="6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 i="0" u="none" strike="noStrike" cap="none">
                <a:solidFill>
                  <a:schemeClr val="dk1"/>
                </a:solidFill>
              </a:defRPr>
            </a:lvl7pPr>
            <a:lvl8pPr marL="3657600" marR="0" lvl="7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 i="0" u="none" strike="noStrike" cap="none">
                <a:solidFill>
                  <a:schemeClr val="dk1"/>
                </a:solidFill>
              </a:defRPr>
            </a:lvl8pPr>
            <a:lvl9pPr marL="4114800" marR="0" lvl="8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dt" idx="10"/>
          </p:nvPr>
        </p:nvSpPr>
        <p:spPr>
          <a:xfrm>
            <a:off x="75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ftr" idx="11"/>
          </p:nvPr>
        </p:nvSpPr>
        <p:spPr>
          <a:xfrm>
            <a:off x="5166000" y="9676333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1083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73575" rIns="147175" bIns="73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 rot="5400000">
            <a:off x="8209048" y="3171033"/>
            <a:ext cx="8907900" cy="34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body" idx="1"/>
          </p:nvPr>
        </p:nvSpPr>
        <p:spPr>
          <a:xfrm rot="5400000">
            <a:off x="1279051" y="-104965"/>
            <a:ext cx="8907900" cy="9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L="457200" marR="0" lvl="0" indent="-55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1435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–"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762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dt" idx="10"/>
          </p:nvPr>
        </p:nvSpPr>
        <p:spPr>
          <a:xfrm>
            <a:off x="75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ftr" idx="11"/>
          </p:nvPr>
        </p:nvSpPr>
        <p:spPr>
          <a:xfrm>
            <a:off x="5166000" y="9676333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sldNum" idx="12"/>
          </p:nvPr>
        </p:nvSpPr>
        <p:spPr>
          <a:xfrm>
            <a:off x="1083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73575" rIns="147175" bIns="73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title"/>
          </p:nvPr>
        </p:nvSpPr>
        <p:spPr>
          <a:xfrm>
            <a:off x="756000" y="418084"/>
            <a:ext cx="13607999" cy="17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10836000" y="9676339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00" tIns="55175" rIns="110400" bIns="551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ftr" idx="11"/>
          </p:nvPr>
        </p:nvSpPr>
        <p:spPr>
          <a:xfrm>
            <a:off x="5166000" y="9676339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dt" idx="10"/>
          </p:nvPr>
        </p:nvSpPr>
        <p:spPr>
          <a:xfrm>
            <a:off x="756000" y="9676339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1194376" y="6708667"/>
            <a:ext cx="12852000" cy="2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6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1194376" y="4424918"/>
            <a:ext cx="12852000" cy="22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5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2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3900"/>
              <a:buFont typeface="Arial"/>
              <a:buNone/>
              <a:defRPr sz="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dt" idx="10"/>
          </p:nvPr>
        </p:nvSpPr>
        <p:spPr>
          <a:xfrm>
            <a:off x="75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ftr" idx="11"/>
          </p:nvPr>
        </p:nvSpPr>
        <p:spPr>
          <a:xfrm>
            <a:off x="5166000" y="9676333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1083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73575" rIns="147175" bIns="73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756000" y="418084"/>
            <a:ext cx="13607999" cy="17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756000" y="2436000"/>
            <a:ext cx="6678000" cy="68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L="457200" marR="0" lvl="0" indent="-51435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762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–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»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7686000" y="2436000"/>
            <a:ext cx="6678000" cy="68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L="457200" marR="0" lvl="0" indent="-51435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762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–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»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75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5166000" y="9676333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1083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73575" rIns="147175" bIns="73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756000" y="418084"/>
            <a:ext cx="13607999" cy="17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756000" y="2336917"/>
            <a:ext cx="6680700" cy="9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3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2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2"/>
          </p:nvPr>
        </p:nvSpPr>
        <p:spPr>
          <a:xfrm>
            <a:off x="756000" y="3310833"/>
            <a:ext cx="6680700" cy="60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3"/>
          </p:nvPr>
        </p:nvSpPr>
        <p:spPr>
          <a:xfrm>
            <a:off x="7680750" y="2336917"/>
            <a:ext cx="6683100" cy="9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3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2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4"/>
          </p:nvPr>
        </p:nvSpPr>
        <p:spPr>
          <a:xfrm>
            <a:off x="7680750" y="3310833"/>
            <a:ext cx="6683100" cy="60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L="457200" marR="0" lvl="0" indent="-4762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2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dt" idx="10"/>
          </p:nvPr>
        </p:nvSpPr>
        <p:spPr>
          <a:xfrm>
            <a:off x="75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ftr" idx="11"/>
          </p:nvPr>
        </p:nvSpPr>
        <p:spPr>
          <a:xfrm>
            <a:off x="5166000" y="9676333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sldNum" idx="12"/>
          </p:nvPr>
        </p:nvSpPr>
        <p:spPr>
          <a:xfrm>
            <a:off x="1083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73575" rIns="147175" bIns="73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>
            <a:spLocks noGrp="1"/>
          </p:cNvSpPr>
          <p:nvPr>
            <p:ph type="title"/>
          </p:nvPr>
        </p:nvSpPr>
        <p:spPr>
          <a:xfrm>
            <a:off x="756000" y="418084"/>
            <a:ext cx="13607999" cy="17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dt" idx="10"/>
          </p:nvPr>
        </p:nvSpPr>
        <p:spPr>
          <a:xfrm>
            <a:off x="75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5166000" y="9676333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ldNum" idx="12"/>
          </p:nvPr>
        </p:nvSpPr>
        <p:spPr>
          <a:xfrm>
            <a:off x="1083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73575" rIns="147175" bIns="73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75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5166000" y="9676333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1083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73575" rIns="147175" bIns="73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756000" y="415667"/>
            <a:ext cx="4974300" cy="17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5911500" y="415667"/>
            <a:ext cx="8452500" cy="89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L="457200" marR="0" lvl="0" indent="-55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1435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–"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762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2"/>
          </p:nvPr>
        </p:nvSpPr>
        <p:spPr>
          <a:xfrm>
            <a:off x="756000" y="2184667"/>
            <a:ext cx="4974300" cy="71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dt" idx="10"/>
          </p:nvPr>
        </p:nvSpPr>
        <p:spPr>
          <a:xfrm>
            <a:off x="75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ftr" idx="11"/>
          </p:nvPr>
        </p:nvSpPr>
        <p:spPr>
          <a:xfrm>
            <a:off x="5166000" y="9676333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1083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73575" rIns="147175" bIns="73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title"/>
          </p:nvPr>
        </p:nvSpPr>
        <p:spPr>
          <a:xfrm>
            <a:off x="2963626" y="7308000"/>
            <a:ext cx="9072000" cy="8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9pPr>
          </a:lstStyle>
          <a:p>
            <a:endParaRPr/>
          </a:p>
        </p:txBody>
      </p:sp>
      <p:sp>
        <p:nvSpPr>
          <p:cNvPr id="72" name="Google Shape;72;p10"/>
          <p:cNvSpPr>
            <a:spLocks noGrp="1"/>
          </p:cNvSpPr>
          <p:nvPr>
            <p:ph type="pic" idx="2"/>
          </p:nvPr>
        </p:nvSpPr>
        <p:spPr>
          <a:xfrm>
            <a:off x="2963626" y="932833"/>
            <a:ext cx="9072000" cy="62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body" idx="1"/>
          </p:nvPr>
        </p:nvSpPr>
        <p:spPr>
          <a:xfrm>
            <a:off x="2963626" y="8170751"/>
            <a:ext cx="9072000" cy="12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dt" idx="10"/>
          </p:nvPr>
        </p:nvSpPr>
        <p:spPr>
          <a:xfrm>
            <a:off x="75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ftr" idx="11"/>
          </p:nvPr>
        </p:nvSpPr>
        <p:spPr>
          <a:xfrm>
            <a:off x="5166000" y="9676333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sldNum" idx="12"/>
          </p:nvPr>
        </p:nvSpPr>
        <p:spPr>
          <a:xfrm>
            <a:off x="1083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73575" rIns="147175" bIns="73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756000" y="418084"/>
            <a:ext cx="13607999" cy="17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900"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 rot="5400000">
            <a:off x="4115099" y="-923100"/>
            <a:ext cx="6889800" cy="13607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L="457200" marR="0" lvl="0" indent="-55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1435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–"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762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75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5166000" y="9676333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1083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73575" rIns="147175" bIns="73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756000" y="418084"/>
            <a:ext cx="13607999" cy="17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Helvetica Neue"/>
              <a:buNone/>
              <a:defRPr sz="7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756000" y="2436000"/>
            <a:ext cx="13607999" cy="68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t" anchorCtr="0">
            <a:noAutofit/>
          </a:bodyPr>
          <a:lstStyle>
            <a:lvl1pPr marL="457200" marR="0" lvl="0" indent="-558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Helvetica Neue"/>
              <a:buChar char="•"/>
              <a:defRPr sz="5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5143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Helvetica Neue"/>
              <a:buChar char="–"/>
              <a:defRPr sz="45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4762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Helvetica Neue"/>
              <a:buChar char="•"/>
              <a:defRPr sz="39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Char char="–"/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Char char="»"/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Char char="•"/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Char char="•"/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Char char="•"/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Char char="•"/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75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5166000" y="9676333"/>
            <a:ext cx="478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147175" rIns="147175" bIns="1471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0836000" y="9676333"/>
            <a:ext cx="3528000" cy="5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175" tIns="73575" rIns="147175" bIns="735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"/>
          <p:cNvSpPr txBox="1"/>
          <p:nvPr/>
        </p:nvSpPr>
        <p:spPr>
          <a:xfrm>
            <a:off x="0" y="9825884"/>
            <a:ext cx="15120000" cy="614100"/>
          </a:xfrm>
          <a:prstGeom prst="rect">
            <a:avLst/>
          </a:prstGeom>
          <a:solidFill>
            <a:srgbClr val="005ABB"/>
          </a:solidFill>
          <a:ln>
            <a:noFill/>
          </a:ln>
        </p:spPr>
        <p:txBody>
          <a:bodyPr spcFirstLastPara="1" wrap="square" lIns="0" tIns="0" rIns="17385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16;p1" descr="G:\PolicyCapability\GCN and GCS\GCS branding\logos\GCS_2935_SML_AW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0191" y="467739"/>
            <a:ext cx="1930880" cy="1071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1"/>
          <p:cNvPicPr preferRelativeResize="0"/>
          <p:nvPr/>
        </p:nvPicPr>
        <p:blipFill rotWithShape="1">
          <a:blip r:embed="rId14">
            <a:alphaModFix/>
          </a:blip>
          <a:srcRect t="91546"/>
          <a:stretch/>
        </p:blipFill>
        <p:spPr>
          <a:xfrm>
            <a:off x="-3" y="9557444"/>
            <a:ext cx="8230269" cy="882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"/>
          <p:cNvPicPr preferRelativeResize="0"/>
          <p:nvPr/>
        </p:nvPicPr>
        <p:blipFill rotWithShape="1">
          <a:blip r:embed="rId14">
            <a:alphaModFix/>
          </a:blip>
          <a:srcRect t="91546" r="15373"/>
          <a:stretch/>
        </p:blipFill>
        <p:spPr>
          <a:xfrm>
            <a:off x="8154947" y="9557444"/>
            <a:ext cx="6965053" cy="88255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3183980" y="890932"/>
            <a:ext cx="111951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125" tIns="52525" rIns="105125" bIns="52525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</a:pPr>
            <a:r>
              <a:rPr lang="en-US" sz="3600" b="1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Quality Assurance Framework: steps to take</a:t>
            </a:r>
            <a:endParaRPr sz="360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113" name="Google Shape;113;p16"/>
          <p:cNvSpPr/>
          <p:nvPr/>
        </p:nvSpPr>
        <p:spPr>
          <a:xfrm>
            <a:off x="792889" y="1852125"/>
            <a:ext cx="13570410" cy="613463"/>
          </a:xfrm>
          <a:custGeom>
            <a:avLst/>
            <a:gdLst/>
            <a:ahLst/>
            <a:cxnLst/>
            <a:rect l="l" t="t" r="r" b="b"/>
            <a:pathLst>
              <a:path w="6516403" h="832721" extrusionOk="0">
                <a:moveTo>
                  <a:pt x="0" y="83272"/>
                </a:moveTo>
                <a:cubicBezTo>
                  <a:pt x="0" y="37282"/>
                  <a:pt x="37282" y="0"/>
                  <a:pt x="83272" y="0"/>
                </a:cubicBezTo>
                <a:lnTo>
                  <a:pt x="6433131" y="0"/>
                </a:lnTo>
                <a:cubicBezTo>
                  <a:pt x="6479121" y="0"/>
                  <a:pt x="6516403" y="37282"/>
                  <a:pt x="6516403" y="83272"/>
                </a:cubicBezTo>
                <a:lnTo>
                  <a:pt x="6516403" y="749449"/>
                </a:lnTo>
                <a:cubicBezTo>
                  <a:pt x="6516403" y="795439"/>
                  <a:pt x="6479121" y="832721"/>
                  <a:pt x="6433131" y="832721"/>
                </a:cubicBezTo>
                <a:lnTo>
                  <a:pt x="83272" y="832721"/>
                </a:lnTo>
                <a:cubicBezTo>
                  <a:pt x="37282" y="832721"/>
                  <a:pt x="0" y="795439"/>
                  <a:pt x="0" y="749449"/>
                </a:cubicBezTo>
                <a:lnTo>
                  <a:pt x="0" y="83272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4400" tIns="124400" rIns="124400" bIns="1244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Government Functional Standard</a:t>
            </a:r>
            <a:r>
              <a:rPr lang="en-US" sz="25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</a:t>
            </a:r>
            <a:r>
              <a:rPr lang="en-US" sz="25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Communication</a:t>
            </a:r>
            <a:endParaRPr sz="1600" b="0" i="0" u="none" strike="noStrike" cap="non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14" name="Google Shape;114;p16"/>
          <p:cNvSpPr/>
          <p:nvPr/>
        </p:nvSpPr>
        <p:spPr>
          <a:xfrm>
            <a:off x="840081" y="3378403"/>
            <a:ext cx="3102225" cy="969376"/>
          </a:xfrm>
          <a:custGeom>
            <a:avLst/>
            <a:gdLst/>
            <a:ahLst/>
            <a:cxnLst/>
            <a:rect l="l" t="t" r="r" b="b"/>
            <a:pathLst>
              <a:path w="1592927" h="2241331" extrusionOk="0">
                <a:moveTo>
                  <a:pt x="0" y="159293"/>
                </a:moveTo>
                <a:cubicBezTo>
                  <a:pt x="0" y="71318"/>
                  <a:pt x="71318" y="0"/>
                  <a:pt x="159293" y="0"/>
                </a:cubicBezTo>
                <a:lnTo>
                  <a:pt x="1433634" y="0"/>
                </a:lnTo>
                <a:cubicBezTo>
                  <a:pt x="1521609" y="0"/>
                  <a:pt x="1592927" y="71318"/>
                  <a:pt x="1592927" y="159293"/>
                </a:cubicBezTo>
                <a:lnTo>
                  <a:pt x="1592927" y="2082038"/>
                </a:lnTo>
                <a:cubicBezTo>
                  <a:pt x="1592927" y="2170013"/>
                  <a:pt x="1521609" y="2241331"/>
                  <a:pt x="1433634" y="2241331"/>
                </a:cubicBezTo>
                <a:lnTo>
                  <a:pt x="159293" y="2241331"/>
                </a:lnTo>
                <a:cubicBezTo>
                  <a:pt x="71318" y="2241331"/>
                  <a:pt x="0" y="2170013"/>
                  <a:pt x="0" y="2082038"/>
                </a:cubicBezTo>
                <a:lnTo>
                  <a:pt x="0" y="159293"/>
                </a:lnTo>
                <a:close/>
              </a:path>
            </a:pathLst>
          </a:custGeom>
          <a:solidFill>
            <a:srgbClr val="8DA9DB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5600" tIns="145600" rIns="145600" bIns="1456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2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Governance </a:t>
            </a:r>
            <a:br>
              <a:rPr lang="en-US" sz="22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</a:br>
            <a:r>
              <a:rPr lang="en-US" sz="20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(section 4 of Stan</a:t>
            </a:r>
            <a:r>
              <a:rPr lang="en-US" sz="20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dard</a:t>
            </a:r>
            <a:r>
              <a:rPr lang="en-US" sz="20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)</a:t>
            </a:r>
            <a:endParaRPr sz="2000" b="0" i="0" u="none" strike="noStrike" cap="non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15" name="Google Shape;115;p16"/>
          <p:cNvSpPr/>
          <p:nvPr/>
        </p:nvSpPr>
        <p:spPr>
          <a:xfrm rot="5400000">
            <a:off x="2002965" y="3329892"/>
            <a:ext cx="778392" cy="3098640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16" name="Google Shape;116;p16"/>
          <p:cNvSpPr txBox="1"/>
          <p:nvPr/>
        </p:nvSpPr>
        <p:spPr>
          <a:xfrm>
            <a:off x="1020684" y="4561842"/>
            <a:ext cx="2764800" cy="6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6775" tIns="56775" rIns="56775" bIns="567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Governance: </a:t>
            </a:r>
            <a:endParaRPr sz="11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Departmental </a:t>
            </a:r>
            <a:r>
              <a:rPr lang="en-US" sz="1100" dirty="0" err="1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comms</a:t>
            </a: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plan which supports strategic aims of your </a:t>
            </a:r>
            <a:r>
              <a:rPr lang="en-US" sz="1100" dirty="0" err="1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compliant with department’s governance framework</a:t>
            </a:r>
            <a:endParaRPr sz="11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17" name="Google Shape;117;p16"/>
          <p:cNvSpPr/>
          <p:nvPr/>
        </p:nvSpPr>
        <p:spPr>
          <a:xfrm rot="5400000">
            <a:off x="2066343" y="4932693"/>
            <a:ext cx="695894" cy="3098640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18" name="Google Shape;118;p16"/>
          <p:cNvSpPr txBox="1"/>
          <p:nvPr/>
        </p:nvSpPr>
        <p:spPr>
          <a:xfrm>
            <a:off x="875429" y="6179038"/>
            <a:ext cx="2963700" cy="576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6775" tIns="56775" rIns="56775" bIns="567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Spending/PASS/GCS Flow:</a:t>
            </a:r>
            <a:endParaRPr sz="12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All spending complies with GCS processes</a:t>
            </a:r>
            <a:endParaRPr sz="12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19" name="Google Shape;119;p16"/>
          <p:cNvSpPr/>
          <p:nvPr/>
        </p:nvSpPr>
        <p:spPr>
          <a:xfrm rot="5400000">
            <a:off x="2089615" y="5718172"/>
            <a:ext cx="671762" cy="3121053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20" name="Google Shape;120;p16"/>
          <p:cNvSpPr txBox="1"/>
          <p:nvPr/>
        </p:nvSpPr>
        <p:spPr>
          <a:xfrm>
            <a:off x="526736" y="7014071"/>
            <a:ext cx="3752694" cy="6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1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Codes of &amp; Ethics:</a:t>
            </a:r>
            <a:endParaRPr sz="11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900"/>
            </a:pP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staff are aware and compliant</a:t>
            </a:r>
            <a:endParaRPr sz="11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11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21" name="Google Shape;121;p16"/>
          <p:cNvSpPr/>
          <p:nvPr/>
        </p:nvSpPr>
        <p:spPr>
          <a:xfrm>
            <a:off x="4335820" y="3378403"/>
            <a:ext cx="3104668" cy="967910"/>
          </a:xfrm>
          <a:custGeom>
            <a:avLst/>
            <a:gdLst/>
            <a:ahLst/>
            <a:cxnLst/>
            <a:rect l="l" t="t" r="r" b="b"/>
            <a:pathLst>
              <a:path w="1627611" h="1472106" extrusionOk="0">
                <a:moveTo>
                  <a:pt x="0" y="147211"/>
                </a:moveTo>
                <a:cubicBezTo>
                  <a:pt x="0" y="65909"/>
                  <a:pt x="65909" y="0"/>
                  <a:pt x="147211" y="0"/>
                </a:cubicBezTo>
                <a:lnTo>
                  <a:pt x="1480400" y="0"/>
                </a:lnTo>
                <a:cubicBezTo>
                  <a:pt x="1561702" y="0"/>
                  <a:pt x="1627611" y="65909"/>
                  <a:pt x="1627611" y="147211"/>
                </a:cubicBezTo>
                <a:lnTo>
                  <a:pt x="1627611" y="1324895"/>
                </a:lnTo>
                <a:cubicBezTo>
                  <a:pt x="1627611" y="1406197"/>
                  <a:pt x="1561702" y="1472106"/>
                  <a:pt x="1480400" y="1472106"/>
                </a:cubicBezTo>
                <a:lnTo>
                  <a:pt x="147211" y="1472106"/>
                </a:lnTo>
                <a:cubicBezTo>
                  <a:pt x="65909" y="1472106"/>
                  <a:pt x="0" y="1406197"/>
                  <a:pt x="0" y="1324895"/>
                </a:cubicBezTo>
                <a:lnTo>
                  <a:pt x="0" y="147211"/>
                </a:lnTo>
                <a:close/>
              </a:path>
            </a:pathLst>
          </a:custGeom>
          <a:solidFill>
            <a:srgbClr val="8DA9DB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1550" tIns="141550" rIns="141550" bIns="1415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2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Campaign</a:t>
            </a:r>
            <a:r>
              <a:rPr lang="en-US" sz="22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sz="22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0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(section 5 of Standard)</a:t>
            </a:r>
            <a:endParaRPr sz="24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Google Shape;122;p16"/>
          <p:cNvSpPr/>
          <p:nvPr/>
        </p:nvSpPr>
        <p:spPr>
          <a:xfrm rot="5400000">
            <a:off x="5562531" y="5771529"/>
            <a:ext cx="677118" cy="3008987"/>
          </a:xfrm>
          <a:custGeom>
            <a:avLst/>
            <a:gdLst/>
            <a:ahLst/>
            <a:cxnLst/>
            <a:rect l="l" t="t" r="r" b="b"/>
            <a:pathLst>
              <a:path w="420755" h="2241331" extrusionOk="0">
                <a:moveTo>
                  <a:pt x="0" y="42076"/>
                </a:moveTo>
                <a:cubicBezTo>
                  <a:pt x="0" y="18838"/>
                  <a:pt x="18838" y="0"/>
                  <a:pt x="42076" y="0"/>
                </a:cubicBezTo>
                <a:lnTo>
                  <a:pt x="378680" y="0"/>
                </a:lnTo>
                <a:cubicBezTo>
                  <a:pt x="401918" y="0"/>
                  <a:pt x="420756" y="18838"/>
                  <a:pt x="420756" y="42076"/>
                </a:cubicBezTo>
                <a:cubicBezTo>
                  <a:pt x="420756" y="761136"/>
                  <a:pt x="420755" y="1480196"/>
                  <a:pt x="420755" y="2199256"/>
                </a:cubicBezTo>
                <a:cubicBezTo>
                  <a:pt x="420755" y="2222494"/>
                  <a:pt x="401917" y="2241332"/>
                  <a:pt x="378679" y="2241332"/>
                </a:cubicBezTo>
                <a:lnTo>
                  <a:pt x="42076" y="2241331"/>
                </a:lnTo>
                <a:cubicBezTo>
                  <a:pt x="18838" y="2241331"/>
                  <a:pt x="0" y="2222493"/>
                  <a:pt x="0" y="2199255"/>
                </a:cubicBezTo>
                <a:lnTo>
                  <a:pt x="0" y="42076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4350595" y="7167633"/>
            <a:ext cx="3000600" cy="36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350" tIns="62350" rIns="62350" bIns="6235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2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Ownership and decision-making:</a:t>
            </a:r>
            <a:endParaRPr sz="12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2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Complies with Functional Standard</a:t>
            </a:r>
            <a:endParaRPr sz="12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Google Shape;124;p16"/>
          <p:cNvSpPr/>
          <p:nvPr/>
        </p:nvSpPr>
        <p:spPr>
          <a:xfrm rot="5400000">
            <a:off x="5516695" y="4156407"/>
            <a:ext cx="784985" cy="3008987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25" name="Google Shape;125;p16"/>
          <p:cNvSpPr txBox="1"/>
          <p:nvPr/>
        </p:nvSpPr>
        <p:spPr>
          <a:xfrm>
            <a:off x="4442120" y="5350975"/>
            <a:ext cx="2898420" cy="612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2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Framework:</a:t>
            </a:r>
            <a:endParaRPr sz="12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buClr>
                <a:schemeClr val="dk1"/>
              </a:buClr>
              <a:buSzPts val="900"/>
            </a:pPr>
            <a:r>
              <a:rPr lang="en-US" sz="12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 and evaluation for all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2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activity follows Framework</a:t>
            </a:r>
            <a:endParaRPr sz="12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Google Shape;126;p16"/>
          <p:cNvSpPr/>
          <p:nvPr/>
        </p:nvSpPr>
        <p:spPr>
          <a:xfrm rot="5400000">
            <a:off x="5582902" y="4966419"/>
            <a:ext cx="673692" cy="3008987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27" name="Google Shape;127;p16"/>
          <p:cNvSpPr txBox="1"/>
          <p:nvPr/>
        </p:nvSpPr>
        <p:spPr>
          <a:xfrm>
            <a:off x="4498375" y="6185999"/>
            <a:ext cx="27324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1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</a:t>
            </a:r>
            <a:endParaRPr sz="11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 on a range of sources to create a full picture of the audience</a:t>
            </a:r>
            <a:endParaRPr sz="11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endParaRPr sz="9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Google Shape;128;p16"/>
          <p:cNvSpPr/>
          <p:nvPr/>
        </p:nvSpPr>
        <p:spPr>
          <a:xfrm rot="5400000">
            <a:off x="5565886" y="3336997"/>
            <a:ext cx="673692" cy="3008987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29" name="Google Shape;129;p16"/>
          <p:cNvSpPr txBox="1"/>
          <p:nvPr/>
        </p:nvSpPr>
        <p:spPr>
          <a:xfrm>
            <a:off x="4317895" y="4487100"/>
            <a:ext cx="3033300" cy="681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1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 to Campaign Planning/OASIS:</a:t>
            </a:r>
            <a:endParaRPr sz="11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communications plans follow these principles and structure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Google Shape;130;p16"/>
          <p:cNvSpPr/>
          <p:nvPr/>
        </p:nvSpPr>
        <p:spPr>
          <a:xfrm>
            <a:off x="7789755" y="3378401"/>
            <a:ext cx="3102225" cy="969376"/>
          </a:xfrm>
          <a:custGeom>
            <a:avLst/>
            <a:gdLst/>
            <a:ahLst/>
            <a:cxnLst/>
            <a:rect l="l" t="t" r="r" b="b"/>
            <a:pathLst>
              <a:path w="1592927" h="2241331" extrusionOk="0">
                <a:moveTo>
                  <a:pt x="0" y="159293"/>
                </a:moveTo>
                <a:cubicBezTo>
                  <a:pt x="0" y="71318"/>
                  <a:pt x="71318" y="0"/>
                  <a:pt x="159293" y="0"/>
                </a:cubicBezTo>
                <a:lnTo>
                  <a:pt x="1433634" y="0"/>
                </a:lnTo>
                <a:cubicBezTo>
                  <a:pt x="1521609" y="0"/>
                  <a:pt x="1592927" y="71318"/>
                  <a:pt x="1592927" y="159293"/>
                </a:cubicBezTo>
                <a:lnTo>
                  <a:pt x="1592927" y="2082038"/>
                </a:lnTo>
                <a:cubicBezTo>
                  <a:pt x="1592927" y="2170013"/>
                  <a:pt x="1521609" y="2241331"/>
                  <a:pt x="1433634" y="2241331"/>
                </a:cubicBezTo>
                <a:lnTo>
                  <a:pt x="159293" y="2241331"/>
                </a:lnTo>
                <a:cubicBezTo>
                  <a:pt x="71318" y="2241331"/>
                  <a:pt x="0" y="2170013"/>
                  <a:pt x="0" y="2082038"/>
                </a:cubicBezTo>
                <a:lnTo>
                  <a:pt x="0" y="159293"/>
                </a:lnTo>
                <a:close/>
              </a:path>
            </a:pathLst>
          </a:custGeom>
          <a:solidFill>
            <a:srgbClr val="8DA9DB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5600" tIns="145600" rIns="145600" bIns="1456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2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2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ractices</a:t>
            </a:r>
            <a:endParaRPr sz="22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0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(section 6 of Standard)</a:t>
            </a:r>
            <a:endParaRPr sz="24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Google Shape;133;p16"/>
          <p:cNvSpPr/>
          <p:nvPr/>
        </p:nvSpPr>
        <p:spPr>
          <a:xfrm rot="5400000">
            <a:off x="8945658" y="5040058"/>
            <a:ext cx="780163" cy="2995801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34" name="Google Shape;134;p16"/>
          <p:cNvSpPr txBox="1"/>
          <p:nvPr/>
        </p:nvSpPr>
        <p:spPr>
          <a:xfrm>
            <a:off x="7871232" y="6297013"/>
            <a:ext cx="2732400" cy="495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Overarching GCS guidance: </a:t>
            </a:r>
            <a:endParaRPr sz="11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Communications activity follows </a:t>
            </a: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wider GCS principles, e.g. brand, writing style, RESIST</a:t>
            </a:r>
            <a:endParaRPr sz="11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35" name="Google Shape;135;p16"/>
          <p:cNvSpPr/>
          <p:nvPr/>
        </p:nvSpPr>
        <p:spPr>
          <a:xfrm rot="5400000">
            <a:off x="9012220" y="5781096"/>
            <a:ext cx="660180" cy="3042607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7871232" y="6983446"/>
            <a:ext cx="2866667" cy="609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1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Survey:</a:t>
            </a:r>
            <a:endParaRPr sz="11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 for an 80% completion rate; use findings to scope out and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 development needs</a:t>
            </a:r>
            <a:endParaRPr sz="11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Google Shape;137;p16"/>
          <p:cNvSpPr/>
          <p:nvPr/>
        </p:nvSpPr>
        <p:spPr>
          <a:xfrm rot="5400000">
            <a:off x="12411578" y="5036766"/>
            <a:ext cx="698046" cy="3084505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38" name="Google Shape;138;p16"/>
          <p:cNvSpPr txBox="1"/>
          <p:nvPr/>
        </p:nvSpPr>
        <p:spPr>
          <a:xfrm>
            <a:off x="11218348" y="6250801"/>
            <a:ext cx="2907086" cy="677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Talent and career development:</a:t>
            </a:r>
            <a:endParaRPr sz="11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Support GCS early and senior talent schemes</a:t>
            </a: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ensure all staff have PDPs and use Careers Framework </a:t>
            </a:r>
            <a:endParaRPr sz="11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39" name="Google Shape;139;p16"/>
          <p:cNvSpPr/>
          <p:nvPr/>
        </p:nvSpPr>
        <p:spPr>
          <a:xfrm>
            <a:off x="11224654" y="3378403"/>
            <a:ext cx="3102225" cy="969376"/>
          </a:xfrm>
          <a:custGeom>
            <a:avLst/>
            <a:gdLst/>
            <a:ahLst/>
            <a:cxnLst/>
            <a:rect l="l" t="t" r="r" b="b"/>
            <a:pathLst>
              <a:path w="1592927" h="2241331" extrusionOk="0">
                <a:moveTo>
                  <a:pt x="0" y="159293"/>
                </a:moveTo>
                <a:cubicBezTo>
                  <a:pt x="0" y="71318"/>
                  <a:pt x="71318" y="0"/>
                  <a:pt x="159293" y="0"/>
                </a:cubicBezTo>
                <a:lnTo>
                  <a:pt x="1433634" y="0"/>
                </a:lnTo>
                <a:cubicBezTo>
                  <a:pt x="1521609" y="0"/>
                  <a:pt x="1592927" y="71318"/>
                  <a:pt x="1592927" y="159293"/>
                </a:cubicBezTo>
                <a:lnTo>
                  <a:pt x="1592927" y="2082038"/>
                </a:lnTo>
                <a:cubicBezTo>
                  <a:pt x="1592927" y="2170013"/>
                  <a:pt x="1521609" y="2241331"/>
                  <a:pt x="1433634" y="2241331"/>
                </a:cubicBezTo>
                <a:lnTo>
                  <a:pt x="159293" y="2241331"/>
                </a:lnTo>
                <a:cubicBezTo>
                  <a:pt x="71318" y="2241331"/>
                  <a:pt x="0" y="2170013"/>
                  <a:pt x="0" y="2082038"/>
                </a:cubicBezTo>
                <a:lnTo>
                  <a:pt x="0" y="159293"/>
                </a:lnTo>
                <a:close/>
              </a:path>
            </a:pathLst>
          </a:custGeom>
          <a:solidFill>
            <a:srgbClr val="8DA9DB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5600" tIns="145600" rIns="145600" bIns="1456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2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endParaRPr sz="22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40" name="Google Shape;140;p16"/>
          <p:cNvSpPr/>
          <p:nvPr/>
        </p:nvSpPr>
        <p:spPr>
          <a:xfrm rot="5400000">
            <a:off x="2040059" y="4141048"/>
            <a:ext cx="726049" cy="3098640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41" name="Google Shape;141;p16"/>
          <p:cNvSpPr txBox="1"/>
          <p:nvPr/>
        </p:nvSpPr>
        <p:spPr>
          <a:xfrm>
            <a:off x="1013268" y="5315699"/>
            <a:ext cx="2684000" cy="737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HM </a:t>
            </a:r>
            <a:r>
              <a:rPr lang="en-US" sz="1100" b="1" dirty="0" err="1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Govt</a:t>
            </a:r>
            <a:r>
              <a:rPr lang="en-US" sz="11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Communications Plan: </a:t>
            </a:r>
            <a:endParaRPr sz="11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strategic objectives support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Plan</a:t>
            </a:r>
            <a:endParaRPr sz="11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Google Shape;142;p16"/>
          <p:cNvSpPr txBox="1"/>
          <p:nvPr/>
        </p:nvSpPr>
        <p:spPr>
          <a:xfrm>
            <a:off x="7834563" y="5690093"/>
            <a:ext cx="2963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43" name="Google Shape;143;p16"/>
          <p:cNvSpPr/>
          <p:nvPr/>
        </p:nvSpPr>
        <p:spPr>
          <a:xfrm rot="5400000">
            <a:off x="8529857" y="3788688"/>
            <a:ext cx="1604182" cy="3003384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44" name="Google Shape;144;p16"/>
          <p:cNvSpPr txBox="1"/>
          <p:nvPr/>
        </p:nvSpPr>
        <p:spPr>
          <a:xfrm>
            <a:off x="8004062" y="4625163"/>
            <a:ext cx="2733837" cy="1279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6775" tIns="56775" rIns="56775" bIns="567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lang="en-US" sz="12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MCOM 2.0: </a:t>
            </a:r>
            <a:endParaRPr sz="12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2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has capability </a:t>
            </a:r>
            <a:r>
              <a:rPr lang="en-US" sz="12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to</a:t>
            </a:r>
            <a:r>
              <a:rPr lang="en-US" sz="12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deliver </a:t>
            </a:r>
            <a:r>
              <a:rPr lang="en-US" sz="12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disciplines</a:t>
            </a:r>
            <a:r>
              <a:rPr lang="en-US" sz="12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US" sz="12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described in </a:t>
            </a:r>
            <a:r>
              <a:rPr lang="en-US" sz="12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MCOM 2.0</a:t>
            </a:r>
            <a:endParaRPr sz="12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endParaRPr sz="11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2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of the disciplines carried out according to best practice principles set out in the various MCOM operating models/guides </a:t>
            </a:r>
            <a:endParaRPr sz="12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110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Google Shape;145;p16"/>
          <p:cNvSpPr/>
          <p:nvPr/>
        </p:nvSpPr>
        <p:spPr>
          <a:xfrm>
            <a:off x="777338" y="2520982"/>
            <a:ext cx="13601742" cy="384565"/>
          </a:xfrm>
          <a:custGeom>
            <a:avLst/>
            <a:gdLst/>
            <a:ahLst/>
            <a:cxnLst/>
            <a:rect l="l" t="t" r="r" b="b"/>
            <a:pathLst>
              <a:path w="4441385" h="526802" extrusionOk="0">
                <a:moveTo>
                  <a:pt x="0" y="52680"/>
                </a:moveTo>
                <a:cubicBezTo>
                  <a:pt x="0" y="23586"/>
                  <a:pt x="23586" y="0"/>
                  <a:pt x="52680" y="0"/>
                </a:cubicBezTo>
                <a:lnTo>
                  <a:pt x="4388705" y="0"/>
                </a:lnTo>
                <a:cubicBezTo>
                  <a:pt x="4417799" y="0"/>
                  <a:pt x="4441385" y="23586"/>
                  <a:pt x="4441385" y="52680"/>
                </a:cubicBezTo>
                <a:lnTo>
                  <a:pt x="4441385" y="474122"/>
                </a:lnTo>
                <a:cubicBezTo>
                  <a:pt x="4441385" y="503216"/>
                  <a:pt x="4417799" y="526802"/>
                  <a:pt x="4388705" y="526802"/>
                </a:cubicBezTo>
                <a:lnTo>
                  <a:pt x="52680" y="526802"/>
                </a:lnTo>
                <a:cubicBezTo>
                  <a:pt x="23586" y="526802"/>
                  <a:pt x="0" y="503216"/>
                  <a:pt x="0" y="474122"/>
                </a:cubicBezTo>
                <a:lnTo>
                  <a:pt x="0" y="52680"/>
                </a:lnTo>
                <a:close/>
              </a:path>
            </a:pathLst>
          </a:cu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5875" tIns="65875" rIns="65875" bIns="658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EDGC departmental visits – six-monthly. Professional Standards Dashboard ratings awarded annually</a:t>
            </a:r>
            <a:endParaRPr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46" name="Google Shape;146;p16"/>
          <p:cNvSpPr/>
          <p:nvPr/>
        </p:nvSpPr>
        <p:spPr>
          <a:xfrm>
            <a:off x="804982" y="2946121"/>
            <a:ext cx="13546224" cy="358225"/>
          </a:xfrm>
          <a:custGeom>
            <a:avLst/>
            <a:gdLst/>
            <a:ahLst/>
            <a:cxnLst/>
            <a:rect l="l" t="t" r="r" b="b"/>
            <a:pathLst>
              <a:path w="4441385" h="526802" extrusionOk="0">
                <a:moveTo>
                  <a:pt x="0" y="52680"/>
                </a:moveTo>
                <a:cubicBezTo>
                  <a:pt x="0" y="23586"/>
                  <a:pt x="23586" y="0"/>
                  <a:pt x="52680" y="0"/>
                </a:cubicBezTo>
                <a:lnTo>
                  <a:pt x="4388705" y="0"/>
                </a:lnTo>
                <a:cubicBezTo>
                  <a:pt x="4417799" y="0"/>
                  <a:pt x="4441385" y="23586"/>
                  <a:pt x="4441385" y="52680"/>
                </a:cubicBezTo>
                <a:lnTo>
                  <a:pt x="4441385" y="474122"/>
                </a:lnTo>
                <a:cubicBezTo>
                  <a:pt x="4441385" y="503216"/>
                  <a:pt x="4417799" y="526802"/>
                  <a:pt x="4388705" y="526802"/>
                </a:cubicBezTo>
                <a:lnTo>
                  <a:pt x="52680" y="526802"/>
                </a:lnTo>
                <a:cubicBezTo>
                  <a:pt x="23586" y="526802"/>
                  <a:pt x="0" y="503216"/>
                  <a:pt x="0" y="474122"/>
                </a:cubicBezTo>
                <a:lnTo>
                  <a:pt x="0" y="52680"/>
                </a:lnTo>
                <a:close/>
              </a:path>
            </a:pathLst>
          </a:custGeom>
          <a:solidFill>
            <a:srgbClr val="7030A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5875" tIns="65875" rIns="65875" bIns="658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Capability Reviews – departmental (every 3 years) and cross-discipline reviews (rolling basis)</a:t>
            </a:r>
            <a:endParaRPr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858575" y="7750751"/>
            <a:ext cx="13468303" cy="574037"/>
          </a:xfrm>
          <a:custGeom>
            <a:avLst/>
            <a:gdLst/>
            <a:ahLst/>
            <a:cxnLst/>
            <a:rect l="l" t="t" r="r" b="b"/>
            <a:pathLst>
              <a:path w="4441385" h="526802" extrusionOk="0">
                <a:moveTo>
                  <a:pt x="0" y="52680"/>
                </a:moveTo>
                <a:cubicBezTo>
                  <a:pt x="0" y="23586"/>
                  <a:pt x="23586" y="0"/>
                  <a:pt x="52680" y="0"/>
                </a:cubicBezTo>
                <a:lnTo>
                  <a:pt x="4388705" y="0"/>
                </a:lnTo>
                <a:cubicBezTo>
                  <a:pt x="4417799" y="0"/>
                  <a:pt x="4441385" y="23586"/>
                  <a:pt x="4441385" y="52680"/>
                </a:cubicBezTo>
                <a:lnTo>
                  <a:pt x="4441385" y="474122"/>
                </a:lnTo>
                <a:cubicBezTo>
                  <a:pt x="4441385" y="503216"/>
                  <a:pt x="4417799" y="526802"/>
                  <a:pt x="4388705" y="526802"/>
                </a:cubicBezTo>
                <a:lnTo>
                  <a:pt x="52680" y="526802"/>
                </a:lnTo>
                <a:cubicBezTo>
                  <a:pt x="23586" y="526802"/>
                  <a:pt x="0" y="503216"/>
                  <a:pt x="0" y="474122"/>
                </a:cubicBezTo>
                <a:lnTo>
                  <a:pt x="0" y="52680"/>
                </a:lnTo>
                <a:close/>
              </a:path>
            </a:pathLst>
          </a:custGeom>
          <a:solidFill>
            <a:srgbClr val="8DA9DB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5875" tIns="65875" rIns="65875" bIns="658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Diversity and Inclusion Action Plan embedded throughout our practices, culture and ways of working</a:t>
            </a:r>
            <a:endParaRPr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48" name="Google Shape;148;p16"/>
          <p:cNvSpPr/>
          <p:nvPr/>
        </p:nvSpPr>
        <p:spPr>
          <a:xfrm rot="5400000">
            <a:off x="12338393" y="3402672"/>
            <a:ext cx="845209" cy="3083709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49" name="Google Shape;149;p16"/>
          <p:cNvSpPr txBox="1"/>
          <p:nvPr/>
        </p:nvSpPr>
        <p:spPr>
          <a:xfrm>
            <a:off x="11169644" y="4599236"/>
            <a:ext cx="3136904" cy="6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Recruitment &amp; selection:</a:t>
            </a:r>
            <a:endParaRPr sz="11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Recruit using GCS competencies (</a:t>
            </a: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Ideas, Implementation, Impact) </a:t>
            </a:r>
            <a:r>
              <a:rPr lang="en-US" sz="11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/ Success Profiles and evidence of CPD</a:t>
            </a:r>
            <a:endParaRPr sz="11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51" name="Google Shape;151;p16"/>
          <p:cNvSpPr txBox="1"/>
          <p:nvPr/>
        </p:nvSpPr>
        <p:spPr>
          <a:xfrm>
            <a:off x="11218348" y="6976440"/>
            <a:ext cx="3108530" cy="67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11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professional development:</a:t>
            </a:r>
            <a:endParaRPr sz="11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staff complete a minimum 4 pieces of CPD (30 points) per year</a:t>
            </a:r>
            <a:endParaRPr sz="11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152" name="Google Shape;152;p16"/>
          <p:cNvGrpSpPr/>
          <p:nvPr/>
        </p:nvGrpSpPr>
        <p:grpSpPr>
          <a:xfrm>
            <a:off x="2590695" y="8252850"/>
            <a:ext cx="1106573" cy="1205044"/>
            <a:chOff x="706751" y="2744637"/>
            <a:chExt cx="936900" cy="3049200"/>
          </a:xfrm>
        </p:grpSpPr>
        <p:sp>
          <p:nvSpPr>
            <p:cNvPr id="153" name="Google Shape;153;p16"/>
            <p:cNvSpPr/>
            <p:nvPr/>
          </p:nvSpPr>
          <p:spPr>
            <a:xfrm>
              <a:off x="706751" y="3286578"/>
              <a:ext cx="936900" cy="2219100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05125" tIns="105125" rIns="105125" bIns="1051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54" name="Google Shape;154;p16"/>
            <p:cNvSpPr txBox="1"/>
            <p:nvPr/>
          </p:nvSpPr>
          <p:spPr>
            <a:xfrm>
              <a:off x="761828" y="2744637"/>
              <a:ext cx="833100" cy="304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8175" tIns="48175" rIns="48175" bIns="481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200" b="1" i="0" u="none" strike="noStrike" cap="none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Comply with </a:t>
              </a:r>
              <a:endParaRPr sz="12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</p:grpSp>
      <p:grpSp>
        <p:nvGrpSpPr>
          <p:cNvPr id="155" name="Google Shape;155;p16"/>
          <p:cNvGrpSpPr/>
          <p:nvPr/>
        </p:nvGrpSpPr>
        <p:grpSpPr>
          <a:xfrm>
            <a:off x="3749650" y="8469450"/>
            <a:ext cx="1159180" cy="908389"/>
            <a:chOff x="1376529" y="3224552"/>
            <a:chExt cx="663222" cy="1781504"/>
          </a:xfrm>
        </p:grpSpPr>
        <p:sp>
          <p:nvSpPr>
            <p:cNvPr id="156" name="Google Shape;156;p16"/>
            <p:cNvSpPr/>
            <p:nvPr/>
          </p:nvSpPr>
          <p:spPr>
            <a:xfrm>
              <a:off x="1376529" y="3224552"/>
              <a:ext cx="655200" cy="1677000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05125" tIns="105125" rIns="105125" bIns="1051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57" name="Google Shape;157;p16"/>
            <p:cNvSpPr txBox="1"/>
            <p:nvPr/>
          </p:nvSpPr>
          <p:spPr>
            <a:xfrm>
              <a:off x="1383052" y="3252256"/>
              <a:ext cx="656700" cy="175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775" tIns="43775" rIns="43775" bIns="43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US" sz="1100" b="1" i="0" u="none" strike="noStrike" cap="none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GCS</a:t>
              </a:r>
              <a:endParaRPr sz="11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US" sz="1200" b="1" i="0" u="none" strike="noStrike" cap="none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Prof</a:t>
              </a:r>
              <a:r>
                <a:rPr lang="en-US" sz="1200" b="1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essional</a:t>
              </a:r>
              <a:r>
                <a:rPr lang="en-US" sz="1200" b="1" i="0" u="none" strike="noStrike" cap="none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 </a:t>
              </a:r>
              <a:br>
                <a:rPr lang="en-US" sz="1200" b="1" i="0" u="none" strike="noStrike" cap="none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</a:br>
              <a:r>
                <a:rPr lang="en-US" sz="1200" b="1" i="0" u="none" strike="noStrike" cap="none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Standards</a:t>
              </a:r>
              <a:endParaRPr sz="12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</p:grpSp>
      <p:grpSp>
        <p:nvGrpSpPr>
          <p:cNvPr id="158" name="Google Shape;158;p16"/>
          <p:cNvGrpSpPr/>
          <p:nvPr/>
        </p:nvGrpSpPr>
        <p:grpSpPr>
          <a:xfrm>
            <a:off x="4972609" y="8469446"/>
            <a:ext cx="1106459" cy="835238"/>
            <a:chOff x="2057756" y="3251910"/>
            <a:chExt cx="750600" cy="1637400"/>
          </a:xfrm>
        </p:grpSpPr>
        <p:sp>
          <p:nvSpPr>
            <p:cNvPr id="159" name="Google Shape;159;p16"/>
            <p:cNvSpPr/>
            <p:nvPr/>
          </p:nvSpPr>
          <p:spPr>
            <a:xfrm>
              <a:off x="2057756" y="3251910"/>
              <a:ext cx="750600" cy="1637400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105125" tIns="105125" rIns="105125" bIns="1051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60" name="Google Shape;160;p16"/>
            <p:cNvSpPr txBox="1"/>
            <p:nvPr/>
          </p:nvSpPr>
          <p:spPr>
            <a:xfrm>
              <a:off x="2076910" y="3590350"/>
              <a:ext cx="673200" cy="81330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43775" tIns="43775" rIns="43775" bIns="43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US" sz="1200" b="1" i="0" u="none" strike="noStrike" cap="none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Peer review</a:t>
              </a:r>
              <a:endParaRPr sz="12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</p:grpSp>
      <p:grpSp>
        <p:nvGrpSpPr>
          <p:cNvPr id="161" name="Google Shape;161;p16"/>
          <p:cNvGrpSpPr/>
          <p:nvPr/>
        </p:nvGrpSpPr>
        <p:grpSpPr>
          <a:xfrm>
            <a:off x="1481812" y="8462999"/>
            <a:ext cx="1059097" cy="894328"/>
            <a:chOff x="924700" y="8172250"/>
            <a:chExt cx="603749" cy="893702"/>
          </a:xfrm>
        </p:grpSpPr>
        <p:sp>
          <p:nvSpPr>
            <p:cNvPr id="162" name="Google Shape;162;p16"/>
            <p:cNvSpPr/>
            <p:nvPr/>
          </p:nvSpPr>
          <p:spPr>
            <a:xfrm>
              <a:off x="924700" y="8172250"/>
              <a:ext cx="603749" cy="893702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05125" tIns="105125" rIns="105125" bIns="1051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163" name="Google Shape;163;p16"/>
            <p:cNvSpPr txBox="1"/>
            <p:nvPr/>
          </p:nvSpPr>
          <p:spPr>
            <a:xfrm>
              <a:off x="924700" y="8239039"/>
              <a:ext cx="567303" cy="72613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48175" tIns="48175" rIns="48175" bIns="481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US" sz="1200" b="1" i="0" u="none" strike="noStrike" cap="none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Self-</a:t>
              </a:r>
              <a:br>
                <a:rPr lang="en-US" sz="1200" b="1" i="0" u="none" strike="noStrike" cap="none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</a:br>
              <a:r>
                <a:rPr lang="en-US" sz="1200" b="1" i="0" u="none" strike="noStrike" cap="none" dirty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assess/use</a:t>
              </a:r>
              <a:endParaRPr sz="12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164" name="Google Shape;164;p16"/>
          <p:cNvSpPr txBox="1"/>
          <p:nvPr/>
        </p:nvSpPr>
        <p:spPr>
          <a:xfrm>
            <a:off x="840083" y="8513041"/>
            <a:ext cx="1214700" cy="2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125" tIns="105125" rIns="105125" bIns="1051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Key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:</a:t>
            </a:r>
            <a:endParaRPr sz="1600" b="0" i="0" u="none" strike="noStrike" cap="non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55" name="Google Shape;131;p4"/>
          <p:cNvSpPr/>
          <p:nvPr/>
        </p:nvSpPr>
        <p:spPr>
          <a:xfrm rot="5400000">
            <a:off x="12388512" y="4259866"/>
            <a:ext cx="744178" cy="3084504"/>
          </a:xfrm>
          <a:custGeom>
            <a:avLst/>
            <a:gdLst/>
            <a:ahLst/>
            <a:cxnLst/>
            <a:rect l="l" t="t" r="r" b="b"/>
            <a:pathLst>
              <a:path w="386070" h="2241331" extrusionOk="0">
                <a:moveTo>
                  <a:pt x="0" y="38607"/>
                </a:moveTo>
                <a:cubicBezTo>
                  <a:pt x="0" y="17285"/>
                  <a:pt x="17285" y="0"/>
                  <a:pt x="38607" y="0"/>
                </a:cubicBezTo>
                <a:lnTo>
                  <a:pt x="347463" y="0"/>
                </a:lnTo>
                <a:cubicBezTo>
                  <a:pt x="368785" y="0"/>
                  <a:pt x="386070" y="17285"/>
                  <a:pt x="386070" y="38607"/>
                </a:cubicBezTo>
                <a:lnTo>
                  <a:pt x="386070" y="2202724"/>
                </a:lnTo>
                <a:cubicBezTo>
                  <a:pt x="386070" y="2224046"/>
                  <a:pt x="368785" y="2241331"/>
                  <a:pt x="347463" y="2241331"/>
                </a:cubicBezTo>
                <a:lnTo>
                  <a:pt x="38607" y="2241331"/>
                </a:lnTo>
                <a:cubicBezTo>
                  <a:pt x="17285" y="2241331"/>
                  <a:pt x="0" y="2224046"/>
                  <a:pt x="0" y="2202724"/>
                </a:cubicBezTo>
                <a:lnTo>
                  <a:pt x="0" y="38607"/>
                </a:lnTo>
                <a:close/>
              </a:path>
            </a:pathLst>
          </a:custGeom>
          <a:solidFill>
            <a:schemeClr val="accent6"/>
          </a:solidFill>
          <a:ln w="12700" cap="flat" cmpd="sng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105125" tIns="105125" rIns="105125" bIns="105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57" name="Google Shape;132;p4"/>
          <p:cNvSpPr txBox="1"/>
          <p:nvPr/>
        </p:nvSpPr>
        <p:spPr>
          <a:xfrm>
            <a:off x="11259403" y="5485816"/>
            <a:ext cx="2866031" cy="606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175" tIns="61175" rIns="61175" bIns="611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GCS Leadership </a:t>
            </a:r>
            <a:r>
              <a:rPr lang="en-GB" sz="1100" b="1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Framework</a:t>
            </a:r>
            <a:endParaRPr sz="1100" b="1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Use th</a:t>
            </a: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1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to develop teams, build senior stakeholder relationships and </a:t>
            </a:r>
            <a:r>
              <a:rPr lang="en-US" sz="110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</a:t>
            </a:r>
            <a:r>
              <a:rPr lang="en-US" sz="1100" b="0" i="0" u="none" strike="noStrike" cap="none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quality customer service</a:t>
            </a:r>
            <a:endParaRPr sz="11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356</Words>
  <Application>Microsoft Macintosh PowerPoint</Application>
  <PresentationFormat>Custom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Helvetica Neue</vt:lpstr>
      <vt:lpstr>Calibri</vt:lpstr>
      <vt:lpstr>Arial</vt:lpstr>
      <vt:lpstr>Office Theme</vt:lpstr>
      <vt:lpstr>Quality Assurance Framework: steps to take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Assurance Framework: steps to take</dc:title>
  <dc:creator>Cabinet Office GCS</dc:creator>
  <cp:lastModifiedBy>Microsoft Office User</cp:lastModifiedBy>
  <cp:revision>10</cp:revision>
  <cp:lastPrinted>2020-03-03T13:23:32Z</cp:lastPrinted>
  <dcterms:modified xsi:type="dcterms:W3CDTF">2021-05-24T13:04:27Z</dcterms:modified>
</cp:coreProperties>
</file>