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62" r:id="rId4"/>
    <p:sldId id="263" r:id="rId5"/>
    <p:sldId id="264" r:id="rId6"/>
    <p:sldId id="266" r:id="rId7"/>
    <p:sldId id="265" r:id="rId8"/>
    <p:sldId id="267" r:id="rId9"/>
  </p:sldIdLst>
  <p:sldSz cx="9144000" cy="6858000" type="screen4x3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289E"/>
    <a:srgbClr val="2341A2"/>
    <a:srgbClr val="2B41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6" d="100"/>
          <a:sy n="116" d="100"/>
        </p:scale>
        <p:origin x="-1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B0C053-A5C4-F843-B773-249FB086E9AD}" type="datetime1">
              <a:rPr lang="en-GB" smtClean="0"/>
              <a:pPr/>
              <a:t>21/03/16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C0CAAB-D0AA-784F-B635-3057EAF9EDE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6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9B8D9E-3CF8-1D44-888F-D21231C50516}" type="datetime1">
              <a:rPr lang="en-GB" smtClean="0"/>
              <a:pPr/>
              <a:t>21/03/16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322F1-8A82-B04F-97AF-A5A0C6AE620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7033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9322F1-8A82-B04F-97AF-A5A0C6AE620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403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COMMUNICATIONS – OFFICIAL SENSITIVE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2C4D-8DEA-7443-9CCC-7BD5F88B2F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507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COMMUNICATIONS – OFFICIAL SENSITIVE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2C4D-8DEA-7443-9CCC-7BD5F88B2F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74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COMMUNICATIONS – OFFICIAL SENSITIVE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2C4D-8DEA-7443-9CCC-7BD5F88B2F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25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COMMUNICATIONS – OFFICIAL SENSITIVE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2C4D-8DEA-7443-9CCC-7BD5F88B2F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513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COMMUNICATIONS – OFFICIAL SENSITIVE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2C4D-8DEA-7443-9CCC-7BD5F88B2F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47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COMMUNICATIONS – OFFICIAL SENSITIVE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2C4D-8DEA-7443-9CCC-7BD5F88B2F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462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COMMUNICATIONS – OFFICIAL SENSITIVE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2C4D-8DEA-7443-9CCC-7BD5F88B2F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054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COMMUNICATIONS – OFFICIAL SENSITIVE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2C4D-8DEA-7443-9CCC-7BD5F88B2F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495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COMMUNICATIONS – OFFICIAL SENSITIVE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2C4D-8DEA-7443-9CCC-7BD5F88B2F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681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COMMUNICATIONS – OFFICIAL SENSITIVE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2C4D-8DEA-7443-9CCC-7BD5F88B2F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99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COMMUNICATIONS – OFFICIAL SENSITIVE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2C4D-8DEA-7443-9CCC-7BD5F88B2F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672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2733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COMMUNICATIONS – OFFICIAL SENSITIVE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82C4D-8DEA-7443-9CCC-7BD5F88B2F9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GCS_2935_SML_AW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463" y="211276"/>
            <a:ext cx="1462337" cy="94376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344040" y="211276"/>
            <a:ext cx="1599229" cy="1015663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Department</a:t>
            </a:r>
            <a:r>
              <a:rPr lang="en-US" sz="2000" baseline="0" dirty="0" smtClean="0"/>
              <a:t> crest goes here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6591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8091" y="1512111"/>
            <a:ext cx="7772400" cy="1231032"/>
          </a:xfrm>
        </p:spPr>
        <p:txBody>
          <a:bodyPr>
            <a:noAutofit/>
          </a:bodyPr>
          <a:lstStyle/>
          <a:p>
            <a:pPr algn="r"/>
            <a:r>
              <a:rPr lang="en-US" sz="3200" dirty="0" smtClean="0">
                <a:latin typeface="Helvetica"/>
                <a:cs typeface="Helvetica"/>
              </a:rPr>
              <a:t>OASIS Plan</a:t>
            </a:r>
            <a:br>
              <a:rPr lang="en-US" sz="3200" dirty="0" smtClean="0">
                <a:latin typeface="Helvetica"/>
                <a:cs typeface="Helvetica"/>
              </a:rPr>
            </a:br>
            <a:endParaRPr lang="en-US" sz="3200" dirty="0">
              <a:latin typeface="Helvetica"/>
              <a:cs typeface="Helvetic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23773" y="2087070"/>
            <a:ext cx="3896717" cy="516949"/>
          </a:xfrm>
        </p:spPr>
        <p:txBody>
          <a:bodyPr>
            <a:noAutofit/>
          </a:bodyPr>
          <a:lstStyle/>
          <a:p>
            <a:pPr algn="r"/>
            <a:r>
              <a:rPr lang="en-US" dirty="0" smtClean="0">
                <a:solidFill>
                  <a:srgbClr val="000000"/>
                </a:solidFill>
                <a:latin typeface="Helvetica"/>
                <a:cs typeface="Helvetica"/>
              </a:rPr>
              <a:t>Name of campaign</a:t>
            </a:r>
            <a:endParaRPr lang="en-US" dirty="0">
              <a:solidFill>
                <a:srgbClr val="000000"/>
              </a:solidFill>
              <a:latin typeface="Helvetica"/>
              <a:cs typeface="Helvetica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38858"/>
            <a:ext cx="2895600" cy="400110"/>
          </a:xfrm>
        </p:spPr>
        <p:txBody>
          <a:bodyPr wrap="none" anchorCtr="1">
            <a:spAutoFit/>
          </a:bodyPr>
          <a:lstStyle/>
          <a:p>
            <a:r>
              <a:rPr lang="en-US" sz="1000" smtClean="0">
                <a:latin typeface="Arial"/>
              </a:rPr>
              <a:t>COMMUNICATIONS – OFFICIAL SENSITIVE 
UNCLASSIFIED</a:t>
            </a:r>
            <a:endParaRPr lang="en-US" sz="1000">
              <a:latin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39164" y="3489130"/>
            <a:ext cx="7389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TBC – need image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3911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38858"/>
            <a:ext cx="2895600" cy="400110"/>
          </a:xfrm>
        </p:spPr>
        <p:txBody>
          <a:bodyPr wrap="none" anchorCtr="1">
            <a:spAutoFit/>
          </a:bodyPr>
          <a:lstStyle/>
          <a:p>
            <a:r>
              <a:rPr lang="en-US" sz="1000" smtClean="0">
                <a:latin typeface="Arial"/>
              </a:rPr>
              <a:t>COMMUNICATIONS – OFFICIAL SENSITIVE 
UNCLASSIFIED</a:t>
            </a:r>
            <a:endParaRPr lang="en-US" sz="1000"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2C4D-8DEA-7443-9CCC-7BD5F88B2F9B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22173" y="6337341"/>
            <a:ext cx="8518577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22172" y="1570120"/>
            <a:ext cx="4488772" cy="516949"/>
          </a:xfrm>
        </p:spPr>
        <p:txBody>
          <a:bodyPr>
            <a:noAutofit/>
          </a:bodyPr>
          <a:lstStyle/>
          <a:p>
            <a:pPr algn="r"/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Helvetica"/>
                <a:cs typeface="Helvetica"/>
              </a:rPr>
              <a:t>Campaign objectives </a:t>
            </a:r>
            <a:endParaRPr lang="en-US" sz="3600" dirty="0">
              <a:solidFill>
                <a:schemeClr val="accent1">
                  <a:lumMod val="50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3" name="Right Triangle 2"/>
          <p:cNvSpPr/>
          <p:nvPr/>
        </p:nvSpPr>
        <p:spPr>
          <a:xfrm rot="13500000">
            <a:off x="389819" y="2689020"/>
            <a:ext cx="317471" cy="310820"/>
          </a:xfrm>
          <a:prstGeom prst="rtTriangle">
            <a:avLst/>
          </a:prstGeom>
          <a:solidFill>
            <a:schemeClr val="accent1">
              <a:lumMod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 txBox="1">
            <a:spLocks/>
          </p:cNvSpPr>
          <p:nvPr/>
        </p:nvSpPr>
        <p:spPr>
          <a:xfrm>
            <a:off x="4810945" y="1441891"/>
            <a:ext cx="3875855" cy="892748"/>
          </a:xfrm>
          <a:prstGeom prst="rect">
            <a:avLst/>
          </a:prstGeom>
          <a:ln>
            <a:solidFill>
              <a:srgbClr val="1F497D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Helvetica"/>
                <a:cs typeface="Helvetica"/>
              </a:rPr>
              <a:t>Use this section to outline your objectives – what is your communication activity trying to achieve ? 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13" name="Right Triangle 12"/>
          <p:cNvSpPr/>
          <p:nvPr/>
        </p:nvSpPr>
        <p:spPr>
          <a:xfrm rot="13500000">
            <a:off x="389818" y="3854807"/>
            <a:ext cx="317471" cy="310820"/>
          </a:xfrm>
          <a:prstGeom prst="rtTriangle">
            <a:avLst/>
          </a:prstGeom>
          <a:solidFill>
            <a:schemeClr val="accent1">
              <a:lumMod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Triangle 13"/>
          <p:cNvSpPr/>
          <p:nvPr/>
        </p:nvSpPr>
        <p:spPr>
          <a:xfrm rot="13500000">
            <a:off x="389819" y="5060608"/>
            <a:ext cx="317471" cy="310820"/>
          </a:xfrm>
          <a:prstGeom prst="rtTriangle">
            <a:avLst/>
          </a:prstGeom>
          <a:solidFill>
            <a:schemeClr val="accent1">
              <a:lumMod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027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38858"/>
            <a:ext cx="2895600" cy="400110"/>
          </a:xfrm>
        </p:spPr>
        <p:txBody>
          <a:bodyPr wrap="none" anchorCtr="1">
            <a:spAutoFit/>
          </a:bodyPr>
          <a:lstStyle/>
          <a:p>
            <a:r>
              <a:rPr lang="en-US" sz="1000" smtClean="0">
                <a:latin typeface="Arial"/>
              </a:rPr>
              <a:t>COMMUNICATIONS – OFFICIAL SENSITIVE 
UNCLASSIFIED</a:t>
            </a:r>
            <a:endParaRPr lang="en-US" sz="1000"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2C4D-8DEA-7443-9CCC-7BD5F88B2F9B}" type="slidenum">
              <a:rPr lang="en-US" smtClean="0"/>
              <a:pPr/>
              <a:t>3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22173" y="6337341"/>
            <a:ext cx="8518577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22171" y="1454671"/>
            <a:ext cx="3629217" cy="516949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Helvetica"/>
                <a:cs typeface="Helvetica"/>
              </a:rPr>
              <a:t>Audience insight </a:t>
            </a:r>
            <a:endParaRPr lang="en-US" sz="3600" dirty="0">
              <a:solidFill>
                <a:schemeClr val="accent1">
                  <a:lumMod val="50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9" name="Right Triangle 8"/>
          <p:cNvSpPr/>
          <p:nvPr/>
        </p:nvSpPr>
        <p:spPr>
          <a:xfrm rot="13500000">
            <a:off x="250351" y="3046663"/>
            <a:ext cx="317471" cy="310820"/>
          </a:xfrm>
          <a:prstGeom prst="rtTriangle">
            <a:avLst/>
          </a:prstGeom>
          <a:solidFill>
            <a:schemeClr val="accent1">
              <a:lumMod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/>
          <p:cNvSpPr/>
          <p:nvPr/>
        </p:nvSpPr>
        <p:spPr>
          <a:xfrm rot="13500000">
            <a:off x="250352" y="3814790"/>
            <a:ext cx="317471" cy="310820"/>
          </a:xfrm>
          <a:prstGeom prst="rtTriangle">
            <a:avLst/>
          </a:prstGeom>
          <a:solidFill>
            <a:schemeClr val="accent1">
              <a:lumMod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13500000">
            <a:off x="250352" y="4535672"/>
            <a:ext cx="317471" cy="310820"/>
          </a:xfrm>
          <a:prstGeom prst="rtTriangle">
            <a:avLst/>
          </a:prstGeom>
          <a:solidFill>
            <a:schemeClr val="accent1">
              <a:lumMod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/>
          <p:cNvSpPr/>
          <p:nvPr/>
        </p:nvSpPr>
        <p:spPr>
          <a:xfrm rot="13500000">
            <a:off x="250350" y="2336542"/>
            <a:ext cx="317471" cy="310820"/>
          </a:xfrm>
          <a:prstGeom prst="rtTriangle">
            <a:avLst/>
          </a:prstGeom>
          <a:solidFill>
            <a:schemeClr val="accent1">
              <a:lumMod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3891335" y="1454671"/>
            <a:ext cx="4949415" cy="700380"/>
          </a:xfrm>
          <a:prstGeom prst="rect">
            <a:avLst/>
          </a:prstGeom>
          <a:ln>
            <a:solidFill>
              <a:srgbClr val="1F497D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Helvetica"/>
                <a:cs typeface="Helvetica"/>
              </a:rPr>
              <a:t>Use this section to outline your audiences</a:t>
            </a:r>
          </a:p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Helvetica"/>
                <a:cs typeface="Helvetica"/>
              </a:rPr>
              <a:t>and any insights you have on them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458390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38858"/>
            <a:ext cx="2895600" cy="400110"/>
          </a:xfrm>
        </p:spPr>
        <p:txBody>
          <a:bodyPr wrap="none" anchorCtr="1">
            <a:spAutoFit/>
          </a:bodyPr>
          <a:lstStyle/>
          <a:p>
            <a:r>
              <a:rPr lang="en-US" sz="1000" smtClean="0">
                <a:latin typeface="Arial"/>
              </a:rPr>
              <a:t>COMMUNICATIONS – OFFICIAL SENSITIVE 
UNCLASSIFIED</a:t>
            </a:r>
            <a:endParaRPr lang="en-US" sz="1000"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2C4D-8DEA-7443-9CCC-7BD5F88B2F9B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22173" y="6337341"/>
            <a:ext cx="8518577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22172" y="1454671"/>
            <a:ext cx="2166689" cy="516949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Helvetica"/>
                <a:cs typeface="Helvetica"/>
              </a:rPr>
              <a:t>Strategy</a:t>
            </a:r>
            <a:endParaRPr lang="en-US" sz="3600" dirty="0">
              <a:solidFill>
                <a:schemeClr val="accent1">
                  <a:lumMod val="50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9" name="Right Triangle 8"/>
          <p:cNvSpPr/>
          <p:nvPr/>
        </p:nvSpPr>
        <p:spPr>
          <a:xfrm rot="13500000">
            <a:off x="250351" y="3046663"/>
            <a:ext cx="317471" cy="310820"/>
          </a:xfrm>
          <a:prstGeom prst="rtTriangle">
            <a:avLst/>
          </a:prstGeom>
          <a:solidFill>
            <a:schemeClr val="accent1">
              <a:lumMod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/>
          <p:cNvSpPr/>
          <p:nvPr/>
        </p:nvSpPr>
        <p:spPr>
          <a:xfrm rot="13500000">
            <a:off x="250352" y="3814790"/>
            <a:ext cx="317471" cy="310820"/>
          </a:xfrm>
          <a:prstGeom prst="rtTriangle">
            <a:avLst/>
          </a:prstGeom>
          <a:solidFill>
            <a:schemeClr val="accent1">
              <a:lumMod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13500000">
            <a:off x="250352" y="4535672"/>
            <a:ext cx="317471" cy="310820"/>
          </a:xfrm>
          <a:prstGeom prst="rtTriangle">
            <a:avLst/>
          </a:prstGeom>
          <a:solidFill>
            <a:schemeClr val="accent1">
              <a:lumMod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/>
          <p:cNvSpPr/>
          <p:nvPr/>
        </p:nvSpPr>
        <p:spPr>
          <a:xfrm rot="13500000">
            <a:off x="250350" y="2336542"/>
            <a:ext cx="317471" cy="310820"/>
          </a:xfrm>
          <a:prstGeom prst="rtTriangle">
            <a:avLst/>
          </a:prstGeom>
          <a:solidFill>
            <a:schemeClr val="accent1">
              <a:lumMod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255321" y="1454671"/>
            <a:ext cx="6276086" cy="905623"/>
          </a:xfrm>
          <a:prstGeom prst="rect">
            <a:avLst/>
          </a:prstGeom>
          <a:ln>
            <a:solidFill>
              <a:srgbClr val="1F497D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Helvetica"/>
                <a:cs typeface="Helvetica"/>
              </a:rPr>
              <a:t>Use this section to outline your strategy – use the insight to set out the approach you will apply.  You will also need to cover proposition/messaging and channels. 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953514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38858"/>
            <a:ext cx="2895600" cy="400110"/>
          </a:xfrm>
        </p:spPr>
        <p:txBody>
          <a:bodyPr wrap="none" anchorCtr="1">
            <a:spAutoFit/>
          </a:bodyPr>
          <a:lstStyle/>
          <a:p>
            <a:r>
              <a:rPr lang="en-US" sz="1000" smtClean="0">
                <a:latin typeface="Arial"/>
              </a:rPr>
              <a:t>COMMUNICATIONS – OFFICIAL SENSITIVE 
UNCLASSIFIED</a:t>
            </a:r>
            <a:endParaRPr lang="en-US" sz="1000"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2C4D-8DEA-7443-9CCC-7BD5F88B2F9B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22173" y="6337341"/>
            <a:ext cx="8518577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22172" y="1454671"/>
            <a:ext cx="3475266" cy="516949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Helvetica"/>
                <a:cs typeface="Helvetica"/>
              </a:rPr>
              <a:t>Implementation</a:t>
            </a:r>
            <a:endParaRPr lang="en-US" sz="3600" dirty="0">
              <a:solidFill>
                <a:schemeClr val="accent1">
                  <a:lumMod val="50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9" name="Right Triangle 8"/>
          <p:cNvSpPr/>
          <p:nvPr/>
        </p:nvSpPr>
        <p:spPr>
          <a:xfrm rot="13500000">
            <a:off x="250351" y="3046663"/>
            <a:ext cx="317471" cy="310820"/>
          </a:xfrm>
          <a:prstGeom prst="rtTriangle">
            <a:avLst/>
          </a:prstGeom>
          <a:solidFill>
            <a:schemeClr val="accent1">
              <a:lumMod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/>
          <p:cNvSpPr/>
          <p:nvPr/>
        </p:nvSpPr>
        <p:spPr>
          <a:xfrm rot="13500000">
            <a:off x="250352" y="3814790"/>
            <a:ext cx="317471" cy="310820"/>
          </a:xfrm>
          <a:prstGeom prst="rtTriangle">
            <a:avLst/>
          </a:prstGeom>
          <a:solidFill>
            <a:schemeClr val="accent1">
              <a:lumMod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/>
          <p:cNvSpPr/>
          <p:nvPr/>
        </p:nvSpPr>
        <p:spPr>
          <a:xfrm rot="13500000">
            <a:off x="250352" y="4535672"/>
            <a:ext cx="317471" cy="310820"/>
          </a:xfrm>
          <a:prstGeom prst="rtTriangle">
            <a:avLst/>
          </a:prstGeom>
          <a:solidFill>
            <a:schemeClr val="accent1">
              <a:lumMod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/>
          <p:cNvSpPr/>
          <p:nvPr/>
        </p:nvSpPr>
        <p:spPr>
          <a:xfrm rot="13500000">
            <a:off x="250350" y="2336542"/>
            <a:ext cx="317471" cy="310820"/>
          </a:xfrm>
          <a:prstGeom prst="rtTriangle">
            <a:avLst/>
          </a:prstGeom>
          <a:solidFill>
            <a:schemeClr val="accent1">
              <a:lumMod val="5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3615213" y="1441160"/>
            <a:ext cx="5326727" cy="636926"/>
          </a:xfrm>
          <a:prstGeom prst="rect">
            <a:avLst/>
          </a:prstGeom>
          <a:ln>
            <a:solidFill>
              <a:srgbClr val="1F497D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Helvetica"/>
                <a:cs typeface="Helvetica"/>
              </a:rPr>
              <a:t>Use this section to set out how you will deliver your communications and what tactics you will use. 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2571916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38858"/>
            <a:ext cx="2895600" cy="400110"/>
          </a:xfrm>
        </p:spPr>
        <p:txBody>
          <a:bodyPr wrap="none" anchorCtr="1">
            <a:spAutoFit/>
          </a:bodyPr>
          <a:lstStyle/>
          <a:p>
            <a:r>
              <a:rPr lang="en-US" sz="1000" smtClean="0">
                <a:latin typeface="Arial"/>
              </a:rPr>
              <a:t>COMMUNICATIONS – OFFICIAL SENSITIVE 
UNCLASSIFIED</a:t>
            </a:r>
            <a:endParaRPr lang="en-US" sz="1000"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2C4D-8DEA-7443-9CCC-7BD5F88B2F9B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22173" y="6337341"/>
            <a:ext cx="8518577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22172" y="1219743"/>
            <a:ext cx="3475266" cy="516949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Helvetica"/>
                <a:cs typeface="Helvetica"/>
              </a:rPr>
              <a:t>Audiences </a:t>
            </a:r>
            <a:endParaRPr lang="en-US" sz="3600" dirty="0">
              <a:solidFill>
                <a:schemeClr val="accent1">
                  <a:lumMod val="50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726793" y="1219743"/>
            <a:ext cx="6279293" cy="704409"/>
          </a:xfrm>
          <a:prstGeom prst="rect">
            <a:avLst/>
          </a:prstGeom>
          <a:ln>
            <a:solidFill>
              <a:srgbClr val="1F497D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Helvetica"/>
                <a:cs typeface="Helvetica"/>
              </a:rPr>
              <a:t>Use this section to set out the journey you want your </a:t>
            </a:r>
          </a:p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Helvetica"/>
                <a:cs typeface="Helvetica"/>
              </a:rPr>
              <a:t>Audience to go on as a result of your communication activity 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Helvetica"/>
              <a:cs typeface="Helvetica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720600"/>
              </p:ext>
            </p:extLst>
          </p:nvPr>
        </p:nvGraphicFramePr>
        <p:xfrm>
          <a:off x="322172" y="2090912"/>
          <a:ext cx="8364630" cy="38649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7330"/>
                <a:gridCol w="1642135"/>
                <a:gridCol w="1501015"/>
                <a:gridCol w="1282918"/>
                <a:gridCol w="2721232"/>
              </a:tblGrid>
              <a:tr h="30786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/>
                          <a:cs typeface="Helvetica"/>
                        </a:rPr>
                        <a:t>Audience</a:t>
                      </a:r>
                      <a:endParaRPr lang="en-US" sz="1400" dirty="0">
                        <a:latin typeface="Helvetica"/>
                        <a:cs typeface="Helvetica"/>
                      </a:endParaRPr>
                    </a:p>
                  </a:txBody>
                  <a:tcP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/>
                          <a:cs typeface="Helvetica"/>
                        </a:rPr>
                        <a:t>Think</a:t>
                      </a:r>
                      <a:endParaRPr lang="en-US" sz="1400" dirty="0">
                        <a:latin typeface="Helvetica"/>
                        <a:cs typeface="Helvetica"/>
                      </a:endParaRPr>
                    </a:p>
                  </a:txBody>
                  <a:tcP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/>
                          <a:cs typeface="Helvetica"/>
                        </a:rPr>
                        <a:t>Feel </a:t>
                      </a:r>
                      <a:endParaRPr lang="en-US" sz="1400" dirty="0">
                        <a:latin typeface="Helvetica"/>
                        <a:cs typeface="Helvetica"/>
                      </a:endParaRPr>
                    </a:p>
                  </a:txBody>
                  <a:tcP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/>
                          <a:cs typeface="Helvetica"/>
                        </a:rPr>
                        <a:t>Do </a:t>
                      </a:r>
                      <a:endParaRPr lang="en-US" sz="1400" dirty="0">
                        <a:latin typeface="Helvetica"/>
                        <a:cs typeface="Helvetica"/>
                      </a:endParaRPr>
                    </a:p>
                  </a:txBody>
                  <a:tcP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/>
                          <a:cs typeface="Helvetica"/>
                        </a:rPr>
                        <a:t>How</a:t>
                      </a:r>
                      <a:endParaRPr lang="en-US" sz="1400" dirty="0">
                        <a:latin typeface="Helvetica"/>
                        <a:cs typeface="Helvetica"/>
                      </a:endParaRPr>
                    </a:p>
                  </a:txBody>
                  <a:tcPr>
                    <a:solidFill>
                      <a:srgbClr val="254061"/>
                    </a:solidFill>
                  </a:tcPr>
                </a:tc>
              </a:tr>
              <a:tr h="799599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elvetica"/>
                          <a:cs typeface="Helvetica"/>
                        </a:rPr>
                        <a:t>Eg</a:t>
                      </a:r>
                      <a:r>
                        <a:rPr lang="en-US" sz="1400" dirty="0" smtClean="0">
                          <a:latin typeface="Helvetica"/>
                          <a:cs typeface="Helvetica"/>
                        </a:rPr>
                        <a:t> -  working</a:t>
                      </a:r>
                      <a:r>
                        <a:rPr lang="en-US" sz="1400" baseline="0" dirty="0" smtClean="0">
                          <a:latin typeface="Helvetica"/>
                          <a:cs typeface="Helvetica"/>
                        </a:rPr>
                        <a:t> mums </a:t>
                      </a:r>
                      <a:endParaRPr lang="en-US" sz="1400" dirty="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/>
                          <a:cs typeface="Helvetica"/>
                        </a:rPr>
                        <a:t>More support available to help with childcare </a:t>
                      </a:r>
                      <a:endParaRPr lang="en-US" sz="1400" dirty="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elvetica"/>
                          <a:cs typeface="Helvetica"/>
                        </a:rPr>
                        <a:t>Govt</a:t>
                      </a:r>
                      <a:r>
                        <a:rPr lang="en-US" sz="1400" baseline="0" dirty="0" smtClean="0">
                          <a:latin typeface="Helvetica"/>
                          <a:cs typeface="Helvetica"/>
                        </a:rPr>
                        <a:t> understands their needs and is working to address them </a:t>
                      </a:r>
                      <a:endParaRPr lang="en-US" sz="1400" dirty="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/>
                          <a:cs typeface="Helvetica"/>
                        </a:rPr>
                        <a:t>Increase</a:t>
                      </a:r>
                      <a:r>
                        <a:rPr lang="en-US" sz="1400" baseline="0" dirty="0" smtClean="0">
                          <a:latin typeface="Helvetica"/>
                          <a:cs typeface="Helvetica"/>
                        </a:rPr>
                        <a:t> in satisfaction with childcare offer</a:t>
                      </a:r>
                      <a:endParaRPr lang="en-US" sz="1400" dirty="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>
                          <a:latin typeface="Helvetica"/>
                          <a:cs typeface="Helvetica"/>
                        </a:rPr>
                        <a:t>Targeted paid</a:t>
                      </a:r>
                      <a:r>
                        <a:rPr lang="en-US" sz="1400" baseline="0" dirty="0" smtClean="0">
                          <a:latin typeface="Helvetica"/>
                          <a:cs typeface="Helvetica"/>
                        </a:rPr>
                        <a:t> social posts to audience</a:t>
                      </a:r>
                    </a:p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baseline="0" dirty="0" smtClean="0">
                          <a:latin typeface="Helvetica"/>
                          <a:cs typeface="Helvetica"/>
                        </a:rPr>
                        <a:t>Drumbeat of events, news stories</a:t>
                      </a:r>
                    </a:p>
                  </a:txBody>
                  <a:tcPr/>
                </a:tc>
              </a:tr>
              <a:tr h="799599">
                <a:tc>
                  <a:txBody>
                    <a:bodyPr/>
                    <a:lstStyle/>
                    <a:p>
                      <a:endParaRPr lang="en-US" sz="1400" dirty="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Helvetica"/>
                        <a:cs typeface="Helvetica"/>
                      </a:endParaRPr>
                    </a:p>
                  </a:txBody>
                  <a:tcPr/>
                </a:tc>
              </a:tr>
              <a:tr h="799599">
                <a:tc>
                  <a:txBody>
                    <a:bodyPr/>
                    <a:lstStyle/>
                    <a:p>
                      <a:endParaRPr lang="en-US" sz="140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Helvetica"/>
                        <a:cs typeface="Helvetica"/>
                      </a:endParaRPr>
                    </a:p>
                  </a:txBody>
                  <a:tcPr/>
                </a:tc>
              </a:tr>
              <a:tr h="799599">
                <a:tc>
                  <a:txBody>
                    <a:bodyPr/>
                    <a:lstStyle/>
                    <a:p>
                      <a:endParaRPr lang="en-US" sz="140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Helvetica"/>
                        <a:cs typeface="Helvetic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5107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38858"/>
            <a:ext cx="2895600" cy="400110"/>
          </a:xfrm>
        </p:spPr>
        <p:txBody>
          <a:bodyPr wrap="none" anchorCtr="1">
            <a:spAutoFit/>
          </a:bodyPr>
          <a:lstStyle/>
          <a:p>
            <a:r>
              <a:rPr lang="en-US" sz="1000" smtClean="0">
                <a:latin typeface="Arial"/>
              </a:rPr>
              <a:t>COMMUNICATIONS – OFFICIAL SENSITIVE 
UNCLASSIFIED</a:t>
            </a:r>
            <a:endParaRPr lang="en-US" sz="1000"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2C4D-8DEA-7443-9CCC-7BD5F88B2F9B}" type="slidenum">
              <a:rPr lang="en-US" smtClean="0"/>
              <a:pPr/>
              <a:t>7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22173" y="6337341"/>
            <a:ext cx="8518577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322171" y="1454671"/>
            <a:ext cx="2474591" cy="516949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Helvetica"/>
                <a:cs typeface="Helvetica"/>
              </a:rPr>
              <a:t>Evaluation </a:t>
            </a:r>
            <a:endParaRPr lang="en-US" sz="3600" dirty="0">
              <a:solidFill>
                <a:schemeClr val="accent1">
                  <a:lumMod val="50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2796763" y="1218630"/>
            <a:ext cx="4900748" cy="987731"/>
          </a:xfrm>
          <a:prstGeom prst="rect">
            <a:avLst/>
          </a:prstGeom>
          <a:ln>
            <a:solidFill>
              <a:srgbClr val="1F497D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Helvetica"/>
                <a:cs typeface="Helvetica"/>
              </a:rPr>
              <a:t>Use this section to outline your evaluation approach. </a:t>
            </a:r>
          </a:p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Helvetica"/>
                <a:cs typeface="Helvetica"/>
              </a:rPr>
              <a:t>Follow the GCS Evaluation framework to set out</a:t>
            </a:r>
          </a:p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Helvetica"/>
                <a:cs typeface="Helvetica"/>
              </a:rPr>
              <a:t> how you evaluate your communications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Helvetica"/>
              <a:cs typeface="Helvetica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8354910"/>
              </p:ext>
            </p:extLst>
          </p:nvPr>
        </p:nvGraphicFramePr>
        <p:xfrm>
          <a:off x="322173" y="2437262"/>
          <a:ext cx="8518576" cy="35062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9734"/>
                <a:gridCol w="1542755"/>
                <a:gridCol w="1424040"/>
                <a:gridCol w="1540732"/>
                <a:gridCol w="2771315"/>
              </a:tblGrid>
              <a:tr h="30786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/>
                          <a:cs typeface="Helvetica"/>
                        </a:rPr>
                        <a:t>inputs</a:t>
                      </a:r>
                      <a:endParaRPr lang="en-US" sz="1400" dirty="0">
                        <a:latin typeface="Helvetica"/>
                        <a:cs typeface="Helvetica"/>
                      </a:endParaRPr>
                    </a:p>
                  </a:txBody>
                  <a:tcP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/>
                          <a:cs typeface="Helvetica"/>
                        </a:rPr>
                        <a:t>Outputs </a:t>
                      </a:r>
                      <a:endParaRPr lang="en-US" sz="1400" dirty="0">
                        <a:latin typeface="Helvetica"/>
                        <a:cs typeface="Helvetica"/>
                      </a:endParaRPr>
                    </a:p>
                  </a:txBody>
                  <a:tcP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/>
                          <a:cs typeface="Helvetica"/>
                        </a:rPr>
                        <a:t>Outtakes</a:t>
                      </a:r>
                      <a:endParaRPr lang="en-US" sz="1400" dirty="0">
                        <a:latin typeface="Helvetica"/>
                        <a:cs typeface="Helvetica"/>
                      </a:endParaRPr>
                    </a:p>
                  </a:txBody>
                  <a:tcP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/>
                          <a:cs typeface="Helvetica"/>
                        </a:rPr>
                        <a:t>Outcomes </a:t>
                      </a:r>
                      <a:endParaRPr lang="en-US" sz="1400" dirty="0">
                        <a:latin typeface="Helvetica"/>
                        <a:cs typeface="Helvetica"/>
                      </a:endParaRPr>
                    </a:p>
                  </a:txBody>
                  <a:tcP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elvetica"/>
                          <a:cs typeface="Helvetica"/>
                        </a:rPr>
                        <a:t>Organisational</a:t>
                      </a:r>
                      <a:r>
                        <a:rPr lang="en-US" sz="1400" dirty="0" smtClean="0">
                          <a:latin typeface="Helvetica"/>
                          <a:cs typeface="Helvetica"/>
                        </a:rPr>
                        <a:t> Impact</a:t>
                      </a:r>
                      <a:endParaRPr lang="en-US" sz="1400" dirty="0">
                        <a:latin typeface="Helvetica"/>
                        <a:cs typeface="Helvetica"/>
                      </a:endParaRPr>
                    </a:p>
                  </a:txBody>
                  <a:tcPr>
                    <a:solidFill>
                      <a:srgbClr val="254061"/>
                    </a:solidFill>
                  </a:tcPr>
                </a:tc>
              </a:tr>
              <a:tr h="799599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Helvetica"/>
                          <a:cs typeface="Helvetica"/>
                        </a:rPr>
                        <a:t>Eg</a:t>
                      </a:r>
                      <a:r>
                        <a:rPr lang="en-US" sz="1400" dirty="0" smtClean="0">
                          <a:latin typeface="Helvetica"/>
                          <a:cs typeface="Helvetica"/>
                        </a:rPr>
                        <a:t> -  content development </a:t>
                      </a:r>
                      <a:endParaRPr lang="en-US" sz="1400" dirty="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/>
                          <a:cs typeface="Helvetica"/>
                        </a:rPr>
                        <a:t>No.</a:t>
                      </a:r>
                      <a:r>
                        <a:rPr lang="en-US" sz="1400" baseline="0" dirty="0" smtClean="0">
                          <a:latin typeface="Helvetica"/>
                          <a:cs typeface="Helvetica"/>
                        </a:rPr>
                        <a:t> of articles or broadcasts </a:t>
                      </a:r>
                      <a:endParaRPr lang="en-US" sz="1400" dirty="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/>
                          <a:cs typeface="Helvetica"/>
                        </a:rPr>
                        <a:t>Awareness</a:t>
                      </a:r>
                      <a:r>
                        <a:rPr lang="en-US" sz="1400" baseline="0" dirty="0" smtClean="0">
                          <a:latin typeface="Helvetica"/>
                          <a:cs typeface="Helvetica"/>
                        </a:rPr>
                        <a:t> of issues </a:t>
                      </a:r>
                      <a:endParaRPr lang="en-US" sz="1400" dirty="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/>
                          <a:cs typeface="Helvetica"/>
                        </a:rPr>
                        <a:t>Advocacy</a:t>
                      </a:r>
                      <a:r>
                        <a:rPr lang="en-US" sz="1400" baseline="0" dirty="0" smtClean="0">
                          <a:latin typeface="Helvetica"/>
                          <a:cs typeface="Helvetica"/>
                        </a:rPr>
                        <a:t> by third parties </a:t>
                      </a:r>
                      <a:endParaRPr lang="en-US" sz="1400" dirty="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/>
                        <a:buChar char="•"/>
                      </a:pPr>
                      <a:r>
                        <a:rPr lang="en-US" sz="1400" dirty="0" smtClean="0">
                          <a:latin typeface="Helvetica"/>
                          <a:cs typeface="Helvetica"/>
                        </a:rPr>
                        <a:t>Uptake of service provided </a:t>
                      </a:r>
                      <a:endParaRPr lang="en-US" sz="1400" baseline="0" dirty="0" smtClean="0">
                        <a:latin typeface="Helvetica"/>
                        <a:cs typeface="Helvetica"/>
                      </a:endParaRPr>
                    </a:p>
                  </a:txBody>
                  <a:tcPr/>
                </a:tc>
              </a:tr>
              <a:tr h="799599">
                <a:tc>
                  <a:txBody>
                    <a:bodyPr/>
                    <a:lstStyle/>
                    <a:p>
                      <a:endParaRPr lang="en-US" sz="1400" dirty="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Helvetica"/>
                        <a:cs typeface="Helvetica"/>
                      </a:endParaRPr>
                    </a:p>
                  </a:txBody>
                  <a:tcPr/>
                </a:tc>
              </a:tr>
              <a:tr h="799599">
                <a:tc>
                  <a:txBody>
                    <a:bodyPr/>
                    <a:lstStyle/>
                    <a:p>
                      <a:endParaRPr lang="en-US" sz="140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Helvetica"/>
                        <a:cs typeface="Helvetica"/>
                      </a:endParaRPr>
                    </a:p>
                  </a:txBody>
                  <a:tcPr/>
                </a:tc>
              </a:tr>
              <a:tr h="799599">
                <a:tc>
                  <a:txBody>
                    <a:bodyPr/>
                    <a:lstStyle/>
                    <a:p>
                      <a:endParaRPr lang="en-US" sz="140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Helvetica"/>
                        <a:cs typeface="Helvetic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Helvetica"/>
                        <a:cs typeface="Helvetic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73850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38858"/>
            <a:ext cx="2895600" cy="400110"/>
          </a:xfrm>
        </p:spPr>
        <p:txBody>
          <a:bodyPr wrap="none" anchorCtr="1">
            <a:spAutoFit/>
          </a:bodyPr>
          <a:lstStyle/>
          <a:p>
            <a:r>
              <a:rPr lang="en-US" sz="1000" smtClean="0">
                <a:latin typeface="Arial"/>
              </a:rPr>
              <a:t>COMMUNICATIONS – OFFICIAL SENSITIVE 
UNCLASSIFIED</a:t>
            </a:r>
            <a:endParaRPr lang="en-US" sz="1000">
              <a:latin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82C4D-8DEA-7443-9CCC-7BD5F88B2F9B}" type="slidenum">
              <a:rPr lang="en-US" smtClean="0"/>
              <a:pPr/>
              <a:t>8</a:t>
            </a:fld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22173" y="6337341"/>
            <a:ext cx="8518577" cy="0"/>
          </a:xfrm>
          <a:prstGeom prst="line">
            <a:avLst/>
          </a:prstGeom>
          <a:ln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93879" y="1454671"/>
            <a:ext cx="4398967" cy="516949"/>
          </a:xfrm>
        </p:spPr>
        <p:txBody>
          <a:bodyPr>
            <a:noAutofit/>
          </a:bodyPr>
          <a:lstStyle/>
          <a:p>
            <a:pPr algn="l"/>
            <a:r>
              <a:rPr lang="en-US" sz="3600" dirty="0" smtClean="0">
                <a:solidFill>
                  <a:schemeClr val="accent1">
                    <a:lumMod val="50000"/>
                  </a:schemeClr>
                </a:solidFill>
                <a:latin typeface="Helvetica"/>
                <a:cs typeface="Helvetica"/>
              </a:rPr>
              <a:t>Timeline of activity </a:t>
            </a:r>
            <a:endParaRPr lang="en-US" sz="3600" dirty="0">
              <a:solidFill>
                <a:schemeClr val="accent1">
                  <a:lumMod val="50000"/>
                </a:schemeClr>
              </a:solidFill>
              <a:latin typeface="Helvetica"/>
              <a:cs typeface="Helvetica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4205356" y="1287912"/>
            <a:ext cx="3979664" cy="892794"/>
          </a:xfrm>
          <a:prstGeom prst="rect">
            <a:avLst/>
          </a:prstGeom>
          <a:ln>
            <a:solidFill>
              <a:srgbClr val="1F497D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  <a:latin typeface="Helvetica"/>
                <a:cs typeface="Helvetica"/>
              </a:rPr>
              <a:t>Use this section to set out campaign activity and when key milestones in the activity will be reached</a:t>
            </a:r>
            <a:endParaRPr lang="en-US" sz="1600" dirty="0">
              <a:solidFill>
                <a:schemeClr val="accent1">
                  <a:lumMod val="50000"/>
                </a:schemeClr>
              </a:solidFill>
              <a:latin typeface="Helvetica"/>
              <a:cs typeface="Helvetica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670144"/>
              </p:ext>
            </p:extLst>
          </p:nvPr>
        </p:nvGraphicFramePr>
        <p:xfrm>
          <a:off x="322171" y="2657620"/>
          <a:ext cx="8518578" cy="3156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5818"/>
                <a:gridCol w="7262760"/>
              </a:tblGrid>
              <a:tr h="35688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/>
                          <a:cs typeface="Helvetica"/>
                        </a:rPr>
                        <a:t>Timing </a:t>
                      </a:r>
                      <a:endParaRPr lang="en-US" sz="1400" dirty="0">
                        <a:latin typeface="Helvetica"/>
                        <a:cs typeface="Helvetica"/>
                      </a:endParaRPr>
                    </a:p>
                  </a:txBody>
                  <a:tcPr marL="109327" marR="109327" marT="54663" marB="54663"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Helvetica"/>
                          <a:cs typeface="Helvetica"/>
                        </a:rPr>
                        <a:t>General</a:t>
                      </a:r>
                      <a:r>
                        <a:rPr lang="en-US" sz="1400" baseline="0" dirty="0" smtClean="0">
                          <a:latin typeface="Helvetica"/>
                          <a:cs typeface="Helvetica"/>
                        </a:rPr>
                        <a:t> activity in </a:t>
                      </a:r>
                      <a:r>
                        <a:rPr lang="en-US" sz="1400" baseline="0" dirty="0" smtClean="0">
                          <a:solidFill>
                            <a:srgbClr val="D9289E"/>
                          </a:solidFill>
                          <a:latin typeface="Helvetica"/>
                          <a:cs typeface="Helvetica"/>
                        </a:rPr>
                        <a:t>Pink</a:t>
                      </a:r>
                      <a:r>
                        <a:rPr lang="en-US" sz="1400" baseline="0" dirty="0" smtClean="0">
                          <a:solidFill>
                            <a:srgbClr val="FFFFFF"/>
                          </a:solidFill>
                          <a:latin typeface="Helvetica"/>
                          <a:cs typeface="Helvetica"/>
                        </a:rPr>
                        <a:t>; key milestones in </a:t>
                      </a:r>
                      <a:r>
                        <a:rPr lang="en-US" sz="1400" baseline="0" dirty="0" smtClean="0">
                          <a:solidFill>
                            <a:srgbClr val="0000FF"/>
                          </a:solidFill>
                          <a:latin typeface="Helvetica"/>
                          <a:cs typeface="Helvetica"/>
                        </a:rPr>
                        <a:t>Blue </a:t>
                      </a:r>
                      <a:endParaRPr lang="en-US" sz="1400" dirty="0">
                        <a:solidFill>
                          <a:srgbClr val="FFFFFF"/>
                        </a:solidFill>
                        <a:latin typeface="Helvetica"/>
                        <a:cs typeface="Helvetica"/>
                      </a:endParaRPr>
                    </a:p>
                  </a:txBody>
                  <a:tcPr marL="109327" marR="109327" marT="54663" marB="54663">
                    <a:solidFill>
                      <a:srgbClr val="254061"/>
                    </a:solidFill>
                  </a:tcPr>
                </a:tc>
              </a:tr>
              <a:tr h="69993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Helvetica"/>
                          <a:cs typeface="Helvetica"/>
                        </a:rPr>
                        <a:t>January</a:t>
                      </a:r>
                      <a:endParaRPr lang="en-US" sz="1600" dirty="0">
                        <a:solidFill>
                          <a:schemeClr val="bg1"/>
                        </a:solidFill>
                        <a:latin typeface="Helvetica"/>
                        <a:cs typeface="Helvetica"/>
                      </a:endParaRPr>
                    </a:p>
                  </a:txBody>
                  <a:tcPr marL="109327" marR="109327" marT="54663" marB="54663"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109327" marR="109327" marT="54663" marB="54663"/>
                </a:tc>
              </a:tr>
              <a:tr h="69993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Helvetica"/>
                          <a:cs typeface="Helvetica"/>
                        </a:rPr>
                        <a:t>February</a:t>
                      </a:r>
                      <a:endParaRPr lang="en-US" sz="1600" dirty="0">
                        <a:solidFill>
                          <a:schemeClr val="bg1"/>
                        </a:solidFill>
                        <a:latin typeface="Helvetica"/>
                        <a:cs typeface="Helvetica"/>
                      </a:endParaRPr>
                    </a:p>
                  </a:txBody>
                  <a:tcPr marL="109327" marR="109327" marT="54663" marB="54663"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09327" marR="109327" marT="54663" marB="54663"/>
                </a:tc>
              </a:tr>
              <a:tr h="69993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Helvetica"/>
                          <a:cs typeface="Helvetica"/>
                        </a:rPr>
                        <a:t>March </a:t>
                      </a:r>
                      <a:endParaRPr lang="en-US" sz="1600" dirty="0">
                        <a:solidFill>
                          <a:schemeClr val="bg1"/>
                        </a:solidFill>
                        <a:latin typeface="Helvetica"/>
                        <a:cs typeface="Helvetica"/>
                      </a:endParaRPr>
                    </a:p>
                  </a:txBody>
                  <a:tcPr marL="109327" marR="109327" marT="54663" marB="54663"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/>
                    </a:p>
                  </a:txBody>
                  <a:tcPr marL="109327" marR="109327" marT="54663" marB="54663"/>
                </a:tc>
              </a:tr>
              <a:tr h="699934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  <a:latin typeface="Helvetica"/>
                          <a:cs typeface="Helvetica"/>
                        </a:rPr>
                        <a:t>April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  <a:latin typeface="Helvetica"/>
                          <a:cs typeface="Helvetica"/>
                        </a:rPr>
                        <a:t> </a:t>
                      </a:r>
                      <a:endParaRPr lang="en-US" sz="1600" dirty="0">
                        <a:solidFill>
                          <a:schemeClr val="bg1"/>
                        </a:solidFill>
                        <a:latin typeface="Helvetica"/>
                        <a:cs typeface="Helvetica"/>
                      </a:endParaRPr>
                    </a:p>
                  </a:txBody>
                  <a:tcPr marL="109327" marR="109327" marT="54663" marB="54663"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 marL="109327" marR="109327" marT="54663" marB="5466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53523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493</TotalTime>
  <Words>290</Words>
  <Application>Microsoft Macintosh PowerPoint</Application>
  <PresentationFormat>On-screen Show (4:3)</PresentationFormat>
  <Paragraphs>64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OASIS Plan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Cabinet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Communications Strategy 2015/16_OASIS</dc:title>
  <dc:creator>Ben Westlake- Tritton</dc:creator>
  <cp:lastModifiedBy>OFFICE</cp:lastModifiedBy>
  <cp:revision>21</cp:revision>
  <dcterms:created xsi:type="dcterms:W3CDTF">2016-02-17T08:19:09Z</dcterms:created>
  <dcterms:modified xsi:type="dcterms:W3CDTF">2016-03-21T15:54:20Z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eographicalCoverage">
    <vt:lpwstr> </vt:lpwstr>
  </property>
  <property fmtid="{D5CDD505-2E9C-101B-9397-08002B2CF9AE}" pid="3" name="Privacy">
    <vt:lpwstr/>
  </property>
  <property fmtid="{D5CDD505-2E9C-101B-9397-08002B2CF9AE}" pid="4" name="Classification">
    <vt:lpwstr>UNCLASSIFIED</vt:lpwstr>
  </property>
  <property fmtid="{D5CDD505-2E9C-101B-9397-08002B2CF9AE}" pid="5" name="AlternativeTitle">
    <vt:lpwstr/>
  </property>
  <property fmtid="{D5CDD505-2E9C-101B-9397-08002B2CF9AE}" pid="6" name="BusinessUnit">
    <vt:lpwstr> </vt:lpwstr>
  </property>
  <property fmtid="{D5CDD505-2E9C-101B-9397-08002B2CF9AE}" pid="7" name="SubjectCode">
    <vt:lpwstr> </vt:lpwstr>
  </property>
  <property fmtid="{D5CDD505-2E9C-101B-9397-08002B2CF9AE}" pid="8" name="DocType">
    <vt:lpwstr>PowerPoint</vt:lpwstr>
  </property>
  <property fmtid="{D5CDD505-2E9C-101B-9397-08002B2CF9AE}" pid="9" name="SourceSystem">
    <vt:lpwstr>IREC</vt:lpwstr>
  </property>
  <property fmtid="{D5CDD505-2E9C-101B-9397-08002B2CF9AE}" pid="10" name="Originator">
    <vt:lpwstr> </vt:lpwstr>
  </property>
  <property fmtid="{D5CDD505-2E9C-101B-9397-08002B2CF9AE}" pid="11" name="MaintainMarking">
    <vt:lpwstr>True</vt:lpwstr>
  </property>
  <property fmtid="{D5CDD505-2E9C-101B-9397-08002B2CF9AE}" pid="12" name="Created">
    <vt:filetime>2016-02-17T00:00:00Z</vt:filetime>
  </property>
</Properties>
</file>